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5.wmf" ContentType="image/x-wmf"/>
  <Override PartName="/ppt/media/image249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0.png" ContentType="image/png"/>
  <Override PartName="/ppt/media/image248.wmf" ContentType="image/x-wmf"/>
  <Override PartName="/ppt/media/image114.png" ContentType="image/png"/>
  <Override PartName="/ppt/media/image90.png" ContentType="image/png"/>
  <Override PartName="/ppt/media/image240.wmf" ContentType="image/x-wmf"/>
  <Override PartName="/ppt/media/image234.png" ContentType="image/png"/>
  <Override PartName="/ppt/media/image233.png" ContentType="image/png"/>
  <Override PartName="/ppt/media/image232.png" ContentType="image/png"/>
  <Override PartName="/ppt/media/image230.png" ContentType="image/png"/>
  <Override PartName="/ppt/media/image226.png" ContentType="image/png"/>
  <Override PartName="/ppt/media/image225.png" ContentType="image/png"/>
  <Override PartName="/ppt/media/image231.wmf" ContentType="image/x-wmf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4.wmf" ContentType="image/x-wmf"/>
  <Override PartName="/ppt/media/image208.png" ContentType="image/png"/>
  <Override PartName="/ppt/media/image210.png" ContentType="image/png"/>
  <Override PartName="/ppt/media/image209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170.wmf" ContentType="image/x-wmf"/>
  <Override PartName="/ppt/media/image35.png" ContentType="image/png"/>
  <Override PartName="/ppt/media/image13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12.png" ContentType="image/png"/>
  <Override PartName="/ppt/media/image2.jpeg" ContentType="image/jpeg"/>
  <Override PartName="/ppt/media/image31.png" ContentType="image/png"/>
  <Override PartName="/ppt/media/image9.png" ContentType="image/png"/>
  <Override PartName="/ppt/media/image246.png" ContentType="image/png"/>
  <Override PartName="/ppt/media/image25.wmf" ContentType="image/x-wmf"/>
  <Override PartName="/ppt/media/image93.wmf" ContentType="image/x-wmf"/>
  <Override PartName="/ppt/media/image237.png" ContentType="image/png"/>
  <Override PartName="/ppt/media/image84.wmf" ContentType="image/x-wmf"/>
  <Override PartName="/ppt/media/image58.wmf" ContentType="image/x-wmf"/>
  <Override PartName="/ppt/media/image242.png" ContentType="image/png"/>
  <Override PartName="/ppt/media/image15.png" ContentType="image/png"/>
  <Override PartName="/ppt/media/image21.wmf" ContentType="image/x-wmf"/>
  <Override PartName="/ppt/media/image131.wmf" ContentType="image/x-wmf"/>
  <Override PartName="/ppt/media/image64.png" ContentType="image/png"/>
  <Override PartName="/ppt/media/image241.png" ContentType="image/png"/>
  <Override PartName="/ppt/media/image20.wmf" ContentType="image/x-wmf"/>
  <Override PartName="/ppt/media/image14.png" ContentType="image/png"/>
  <Override PartName="/ppt/media/image63.png" ContentType="image/png"/>
  <Override PartName="/ppt/media/image34.png" ContentType="image/png"/>
  <Override PartName="/ppt/media/image130.wmf" ContentType="image/x-wmf"/>
  <Override PartName="/ppt/media/image258.wmf" ContentType="image/x-wmf"/>
  <Override PartName="/ppt/media/image99.jpeg" ContentType="image/jpeg"/>
  <Override PartName="/ppt/media/image198.png" ContentType="image/png"/>
  <Override PartName="/ppt/media/image59.wmf" ContentType="image/x-wmf"/>
  <Override PartName="/ppt/media/image243.png" ContentType="image/png"/>
  <Override PartName="/ppt/media/image16.png" ContentType="image/png"/>
  <Override PartName="/ppt/media/image22.wmf" ContentType="image/x-wmf"/>
  <Override PartName="/ppt/media/image65.png" ContentType="image/png"/>
  <Override PartName="/ppt/media/image66.png" ContentType="image/png"/>
  <Override PartName="/ppt/media/image67.png" ContentType="image/png"/>
  <Override PartName="/ppt/media/image247.png" ContentType="image/png"/>
  <Override PartName="/ppt/media/image94.wmf" ContentType="image/x-wmf"/>
  <Override PartName="/ppt/media/image26.wmf" ContentType="image/x-wmf"/>
  <Override PartName="/ppt/media/image245.png" ContentType="image/png"/>
  <Override PartName="/ppt/media/image92.wmf" ContentType="image/x-wmf"/>
  <Override PartName="/ppt/media/image192.wmf" ContentType="image/x-wmf"/>
  <Override PartName="/ppt/media/image57.png" ContentType="image/png"/>
  <Override PartName="/ppt/media/image70.png" ContentType="image/png"/>
  <Override PartName="/ppt/media/image193.wmf" ContentType="image/x-wmf"/>
  <Override PartName="/ppt/media/image187.png" ContentType="image/png"/>
  <Override PartName="/ppt/media/image125.wmf" ContentType="image/x-wmf"/>
  <Override PartName="/ppt/media/image119.png" ContentType="image/png"/>
  <Override PartName="/ppt/media/image72.png" ContentType="image/png"/>
  <Override PartName="/ppt/media/image260.png" ContentType="image/png"/>
  <Override PartName="/ppt/media/image169.wmf" ContentType="image/x-wmf"/>
  <Override PartName="/ppt/media/image56.png" ContentType="image/png"/>
  <Override PartName="/ppt/media/image62.wmf" ContentType="image/x-wmf"/>
  <Override PartName="/ppt/media/image283.png" ContentType="image/png"/>
  <Override PartName="/ppt/media/image215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66.png" ContentType="image/png"/>
  <Override PartName="/ppt/media/image68.wmf" ContentType="image/x-wmf"/>
  <Override PartName="/ppt/media/image289.png" ContentType="image/png"/>
  <Override PartName="/ppt/media/image267.png" ContentType="image/png"/>
  <Override PartName="/ppt/media/image46.wmf" ContentType="image/x-wmf"/>
  <Override PartName="/ppt/media/image268.png" ContentType="image/png"/>
  <Override PartName="/ppt/media/image47.wmf" ContentType="image/x-wmf"/>
  <Override PartName="/ppt/media/image180.jpeg" ContentType="image/jpeg"/>
  <Override PartName="/ppt/media/image270.png" ContentType="image/png"/>
  <Override PartName="/ppt/media/image202.png" ContentType="image/png"/>
  <Override PartName="/ppt/media/image271.png" ContentType="image/png"/>
  <Override PartName="/ppt/media/image203.png" ContentType="image/png"/>
  <Override PartName="/ppt/media/image80.png" ContentType="image/png"/>
  <Override PartName="/ppt/media/image110.wmf" ContentType="image/x-wmf"/>
  <Override PartName="/ppt/media/image104.png" ContentType="image/png"/>
  <Override PartName="/ppt/media/image172.png" ContentType="image/png"/>
  <Override PartName="/ppt/media/image274.png" ContentType="image/png"/>
  <Override PartName="/ppt/media/image96.wmf" ContentType="image/x-wmf"/>
  <Override PartName="/ppt/media/image75.wmf" ContentType="image/x-wmf"/>
  <Override PartName="/ppt/media/image69.png" ContentType="image/png"/>
  <Override PartName="/ppt/media/image120.png" ContentType="image/png"/>
  <Override PartName="/ppt/media/image290.png" ContentType="image/png"/>
  <Override PartName="/ppt/media/image29.wmf" ContentType="image/x-wmf"/>
  <Override PartName="/ppt/media/image183.png" ContentType="image/png"/>
  <Override PartName="/ppt/media/image124.wmf" ContentType="image/x-wmf"/>
  <Override PartName="/ppt/media/image118.png" ContentType="image/png"/>
  <Override PartName="/ppt/media/image288.png" ContentType="image/png"/>
  <Override PartName="/ppt/media/image87.wmf" ContentType="image/x-wmf"/>
  <Override PartName="/ppt/media/image286.png" ContentType="image/png"/>
  <Override PartName="/ppt/media/image284.png" ContentType="image/png"/>
  <Override PartName="/ppt/media/image82.png" ContentType="image/png"/>
  <Override PartName="/ppt/media/image112.wmf" ContentType="image/x-wmf"/>
  <Override PartName="/ppt/media/image83.wmf" ContentType="image/x-wmf"/>
  <Override PartName="/ppt/media/image236.png" ContentType="image/png"/>
  <Override PartName="/ppt/media/image282.png" ContentType="image/png"/>
  <Override PartName="/ppt/media/image71.png" ContentType="image/png"/>
  <Override PartName="/ppt/media/image190.wmf" ContentType="image/x-wmf"/>
  <Override PartName="/ppt/media/image116.png" ContentType="image/png"/>
  <Override PartName="/ppt/media/image122.wmf" ContentType="image/x-wmf"/>
  <Override PartName="/ppt/media/image61.wmf" ContentType="image/x-wmf"/>
  <Override PartName="/ppt/media/image55.png" ContentType="image/png"/>
  <Override PartName="/ppt/media/image281.png" ContentType="image/png"/>
  <Override PartName="/ppt/media/image213.png" ContentType="image/png"/>
  <Override PartName="/ppt/media/image239.png" ContentType="image/png"/>
  <Override PartName="/ppt/media/image86.wmf" ContentType="image/x-wmf"/>
  <Override PartName="/ppt/media/image280.png" ContentType="image/png"/>
  <Override PartName="/ppt/media/image189.wmf" ContentType="image/x-wmf"/>
  <Override PartName="/ppt/media/image212.png" ContentType="image/png"/>
  <Override PartName="/ppt/media/image244.wmf" ContentType="image/x-wmf"/>
  <Override PartName="/ppt/media/image238.png" ContentType="image/png"/>
  <Override PartName="/ppt/media/image81.png" ContentType="image/png"/>
  <Override PartName="/ppt/media/image111.wmf" ContentType="image/x-wmf"/>
  <Override PartName="/ppt/media/image259.png" ContentType="image/png"/>
  <Override PartName="/ppt/media/image126.png" ContentType="image/png"/>
  <Override PartName="/ppt/media/image5.png" ContentType="image/png"/>
  <Override PartName="/ppt/media/image23.wmf" ContentType="image/x-wmf"/>
  <Override PartName="/ppt/media/image17.png" ContentType="image/png"/>
  <Override PartName="/ppt/media/image272.png" ContentType="image/png"/>
  <Override PartName="/ppt/media/image102.png" ContentType="image/png"/>
  <Override PartName="/ppt/media/image269.png" ContentType="image/png"/>
  <Override PartName="/ppt/media/image48.wmf" ContentType="image/x-wmf"/>
  <Override PartName="/ppt/media/image91.png" ContentType="image/png"/>
  <Override PartName="/ppt/media/image115.png" ContentType="image/png"/>
  <Override PartName="/ppt/media/image121.wmf" ContentType="image/x-wmf"/>
  <Override PartName="/ppt/media/image60.wmf" ContentType="image/x-wmf"/>
  <Override PartName="/ppt/media/image54.png" ContentType="image/png"/>
  <Override PartName="/ppt/media/image285.png" ContentType="image/png"/>
  <Override PartName="/ppt/media/image88.wmf" ContentType="image/x-wmf"/>
  <Override PartName="/ppt/media/image287.png" ContentType="image/png"/>
  <Override PartName="/ppt/media/image123.wmf" ContentType="image/x-wmf"/>
  <Override PartName="/ppt/media/image117.png" ContentType="image/png"/>
  <Override PartName="/ppt/media/image28.wmf" ContentType="image/x-wmf"/>
  <Override PartName="/ppt/media/image182.png" ContentType="image/png"/>
  <Override PartName="/ppt/media/image273.png" ContentType="image/png"/>
  <Override PartName="/ppt/media/image74.wmf" ContentType="image/x-wmf"/>
  <Override PartName="/ppt/media/image227.png" ContentType="image/png"/>
  <Override PartName="/ppt/media/image103.png" ContentType="image/png"/>
  <Override PartName="/ppt/media/image276.png" ContentType="image/png"/>
  <Override PartName="/ppt/media/image77.wmf" ContentType="image/x-wmf"/>
  <Override PartName="/ppt/media/image275.png" ContentType="image/png"/>
  <Override PartName="/ppt/media/image76.wmf" ContentType="image/x-wmf"/>
  <Override PartName="/ppt/media/image277.png" ContentType="image/png"/>
  <Override PartName="/ppt/media/image113.wmf" ContentType="image/x-wmf"/>
  <Override PartName="/ppt/media/image107.png" ContentType="image/png"/>
  <Override PartName="/ppt/media/image175.png" ContentType="image/png"/>
  <Override PartName="/ppt/media/image229.png" ContentType="image/png"/>
  <Override PartName="/ppt/media/image235.wmf" ContentType="image/x-wmf"/>
  <Override PartName="/ppt/media/image101.png" ContentType="image/png"/>
  <Override PartName="/ppt/media/image78.wmf" ContentType="image/x-wmf"/>
  <Override PartName="/ppt/media/image10.png" ContentType="image/png"/>
  <Override PartName="/ppt/media/image24.wmf" ContentType="image/x-wmf"/>
  <Override PartName="/ppt/media/image18.png" ContentType="image/png"/>
  <Override PartName="/ppt/media/image6.png" ContentType="image/png"/>
  <Override PartName="/ppt/media/image158.png" ContentType="image/png"/>
  <Override PartName="/ppt/media/image164.wmf" ContentType="image/x-wmf"/>
  <Override PartName="/ppt/media/image36.png" ContentType="image/png"/>
  <Override PartName="/ppt/media/image171.wmf" ContentType="image/x-wmf"/>
  <Override PartName="/ppt/media/image108.png" ContentType="image/png"/>
  <Override PartName="/ppt/media/image176.png" ContentType="image/png"/>
  <Override PartName="/ppt/media/image11.png" ContentType="image/png"/>
  <Override PartName="/ppt/media/image7.png" ContentType="image/png"/>
  <Override PartName="/ppt/media/image159.png" ContentType="image/png"/>
  <Override PartName="/ppt/media/image165.wmf" ContentType="image/x-wmf"/>
  <Override PartName="/ppt/media/image228.png" ContentType="image/png"/>
  <Override PartName="/ppt/media/image100.png" ContentType="image/png"/>
  <Override PartName="/ppt/media/image49.png" ContentType="image/png"/>
  <Override PartName="/ppt/media/image8.png" ContentType="image/png"/>
  <Override PartName="/ppt/media/image105.wmf" ContentType="image/x-wmf"/>
  <Override PartName="/ppt/media/image44.wmf" ContentType="image/x-wmf"/>
  <Override PartName="/ppt/media/image38.png" ContentType="image/png"/>
  <Override PartName="/ppt/media/image1.png" ContentType="image/png"/>
  <Override PartName="/ppt/media/image106.wmf" ContentType="image/x-wmf"/>
  <Override PartName="/ppt/media/image45.wmf" ContentType="image/x-wmf"/>
  <Override PartName="/ppt/media/image39.png" ContentType="image/png"/>
  <Override PartName="/ppt/media/image97.png" ContentType="image/png"/>
  <Override PartName="/ppt/media/image127.wmf" ContentType="image/x-wmf"/>
  <Override PartName="/ppt/media/image195.wmf" ContentType="image/x-wmf"/>
  <Override PartName="/ppt/media/image73.png" ContentType="image/png"/>
  <Override PartName="/ppt/media/image30.wmf" ContentType="image/x-wmf"/>
  <Override PartName="/ppt/media/image251.png" ContentType="image/png"/>
  <Override PartName="/ppt/media/image32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wmf" ContentType="image/x-wmf"/>
  <Override PartName="/ppt/media/image37.png" ContentType="image/png"/>
  <Override PartName="/ppt/media/image95.wmf" ContentType="image/x-wmf"/>
  <Override PartName="/ppt/media/image89.png" ContentType="image/png"/>
  <Override PartName="/ppt/media/image156.wmf" ContentType="image/x-wmf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85.wmf" ContentType="image/x-wmf"/>
  <Override PartName="/ppt/media/image79.png" ContentType="image/png"/>
  <Override PartName="/ppt/media/image109.wmf" ContentType="image/x-wmf"/>
  <Override PartName="/ppt/media/image98.png" ContentType="image/png"/>
  <Override PartName="/ppt/media/image128.wmf" ContentType="image/x-wmf"/>
  <Override PartName="/ppt/media/image129.wmf" ContentType="image/x-wmf"/>
  <Override PartName="/ppt/media/image220.png" ContentType="image/png"/>
  <Override PartName="/ppt/media/image132.png" ContentType="image/png"/>
  <Override PartName="/ppt/media/image133.png" ContentType="image/png"/>
  <Override PartName="/ppt/media/image140.wmf" ContentType="image/x-wmf"/>
  <Override PartName="/ppt/media/image134.png" ContentType="image/png"/>
  <Override PartName="/ppt/media/image135.png" ContentType="image/png"/>
  <Override PartName="/ppt/media/image141.wmf" ContentType="image/x-wmf"/>
  <Override PartName="/ppt/media/image136.png" ContentType="image/png"/>
  <Override PartName="/ppt/media/image142.wmf" ContentType="image/x-wmf"/>
  <Override PartName="/ppt/media/image137.png" ContentType="image/png"/>
  <Override PartName="/ppt/media/image143.wmf" ContentType="image/x-wmf"/>
  <Override PartName="/ppt/media/image138.png" ContentType="image/png"/>
  <Override PartName="/ppt/media/image144.wmf" ContentType="image/x-wmf"/>
  <Override PartName="/ppt/media/image139.png" ContentType="image/png"/>
  <Override PartName="/ppt/media/image145.wmf" ContentType="image/x-wmf"/>
  <Override PartName="/ppt/media/image152.wmf" ContentType="image/x-wmf"/>
  <Override PartName="/ppt/media/image146.png" ContentType="image/png"/>
  <Override PartName="/ppt/media/image153.wmf" ContentType="image/x-wmf"/>
  <Override PartName="/ppt/media/image147.png" ContentType="image/png"/>
  <Override PartName="/ppt/media/image278.png" ContentType="image/png"/>
  <Override PartName="/ppt/media/image150.png" ContentType="image/png"/>
  <Override PartName="/ppt/media/image279.png" ContentType="image/png"/>
  <Override PartName="/ppt/media/image151.png" ContentType="image/png"/>
  <Override PartName="/ppt/media/image148.png" ContentType="image/png"/>
  <Override PartName="/ppt/media/image154.wmf" ContentType="image/x-wmf"/>
  <Override PartName="/ppt/media/image149.png" ContentType="image/png"/>
  <Override PartName="/ppt/media/image155.wmf" ContentType="image/x-wmf"/>
  <Override PartName="/ppt/media/image157.wmf" ContentType="image/x-wmf"/>
  <Override PartName="/ppt/media/image160.wmf" ContentType="image/x-wmf"/>
  <Override PartName="/ppt/media/image161.wmf" ContentType="image/x-wmf"/>
  <Override PartName="/ppt/media/image162.wmf" ContentType="image/x-wmf"/>
  <Override PartName="/ppt/media/image163.wmf" ContentType="image/x-wmf"/>
  <Override PartName="/ppt/media/image166.png" ContentType="image/png"/>
  <Override PartName="/ppt/media/image167.wmf" ContentType="image/x-wmf"/>
  <Override PartName="/ppt/media/image168.wmf" ContentType="image/x-wmf"/>
  <Override PartName="/ppt/media/image19.wmf" ContentType="image/x-wmf"/>
  <Override PartName="/ppt/media/image173.png" ContentType="image/png"/>
  <Override PartName="/ppt/media/image174.png" ContentType="image/png"/>
  <Override PartName="/ppt/media/image177.png" ContentType="image/png"/>
  <Override PartName="/ppt/media/image184.wmf" ContentType="image/x-wmf"/>
  <Override PartName="/ppt/media/image178.png" ContentType="image/png"/>
  <Override PartName="/ppt/media/image27.wmf" ContentType="image/x-wmf"/>
  <Override PartName="/ppt/media/image181.png" ContentType="image/png"/>
  <Override PartName="/ppt/media/image179.png" ContentType="image/png"/>
  <Override PartName="/ppt/media/image185.wmf" ContentType="image/x-wmf"/>
  <Override PartName="/ppt/media/image186.wmf" ContentType="image/x-wmf"/>
  <Override PartName="/ppt/media/image188.wmf" ContentType="image/x-wmf"/>
  <Override PartName="/ppt/media/image211.png" ContentType="image/png"/>
  <Override PartName="/ppt/media/image191.png" ContentType="image/png"/>
  <Override PartName="/ppt/media/image194.wmf" ContentType="image/x-wmf"/>
  <Override PartName="/ppt/media/image196.png" ContentType="image/png"/>
  <Override PartName="/ppt/media/image256.wmf" ContentType="image/x-wmf"/>
  <Override PartName="/ppt/media/image197.png" ContentType="image/png"/>
  <Override PartName="/ppt/media/image257.wmf" ContentType="image/x-wmf"/>
  <Override PartName="/ppt/media/image199.png" ContentType="image/png"/>
  <Override PartName="/ppt/media/image200.wmf" ContentType="image/x-wmf"/>
  <Override PartName="/ppt/media/image20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BD204DA-7A42-4EE7-A94D-B301A2403BC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45C8E2-6B8E-422A-9278-63BEA46633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8DBFBE-60FA-40CC-98DB-3A837A7551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Easier to scale / recover from failure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ACC276-492C-4114-B3CC-D241F0D231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46D614-EA56-4168-BB0F-E562BF7C746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4D893A1-4743-48AF-8E8D-464241794C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AFBB71-D2F4-4323-9A87-47E29F47FC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14EDD3D-6238-4DB0-9061-1A8654109C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3AF9028-4823-4054-B237-6CF6C0E3A4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FAA8F8-208C-4A55-8226-5A9B18A5AF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API gateway</a:t>
            </a:r>
            <a:endParaRPr b="0" lang="en-US" sz="20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Insulates the clients from how the application is partitioned into microservices </a:t>
            </a:r>
            <a:endParaRPr b="0" lang="en-US" sz="20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insulate the clients from the problem of determining the locations of service instances </a:t>
            </a:r>
            <a:endParaRPr b="0" lang="en-US" sz="20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Provides the optimal API for each client</a:t>
            </a:r>
            <a:endParaRPr b="0" lang="en-US" sz="20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Reduces the number of requests / roundtrips.</a:t>
            </a:r>
            <a:endParaRPr b="0" lang="en-US" sz="20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Backend for front end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A58CA7-DADD-421F-8781-7528EA53BF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66340AC-D4A5-48D4-800C-B26F91B2798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458FC91-5E18-4053-9E9C-09755CC5A5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0FDDA58-A73E-4C44-A15E-94C6CD64DC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5" Type="http://schemas.openxmlformats.org/officeDocument/2006/relationships/image" Target="../media/image29.wmf"/><Relationship Id="rId6" Type="http://schemas.openxmlformats.org/officeDocument/2006/relationships/image" Target="../media/image30.wmf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wmf"/><Relationship Id="rId10" Type="http://schemas.openxmlformats.org/officeDocument/2006/relationships/image" Target="../media/image44.wmf"/><Relationship Id="rId11" Type="http://schemas.openxmlformats.org/officeDocument/2006/relationships/image" Target="../media/image45.wmf"/><Relationship Id="rId12" Type="http://schemas.openxmlformats.org/officeDocument/2006/relationships/image" Target="../media/image46.wmf"/><Relationship Id="rId13" Type="http://schemas.openxmlformats.org/officeDocument/2006/relationships/image" Target="../media/image47.wmf"/><Relationship Id="rId14" Type="http://schemas.openxmlformats.org/officeDocument/2006/relationships/image" Target="../media/image48.wmf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image" Target="../media/image59.wmf"/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wmf"/><Relationship Id="rId12" Type="http://schemas.openxmlformats.org/officeDocument/2006/relationships/slideLayout" Target="../slideLayouts/slideLayout3.xml"/><Relationship Id="rId1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wmf"/><Relationship Id="rId7" Type="http://schemas.openxmlformats.org/officeDocument/2006/relationships/image" Target="../media/image75.wmf"/><Relationship Id="rId8" Type="http://schemas.openxmlformats.org/officeDocument/2006/relationships/image" Target="../media/image76.wmf"/><Relationship Id="rId9" Type="http://schemas.openxmlformats.org/officeDocument/2006/relationships/image" Target="../media/image77.wmf"/><Relationship Id="rId10" Type="http://schemas.openxmlformats.org/officeDocument/2006/relationships/image" Target="../media/image78.wmf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wmf"/><Relationship Id="rId16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image" Target="../media/image85.wmf"/><Relationship Id="rId3" Type="http://schemas.openxmlformats.org/officeDocument/2006/relationships/image" Target="../media/image86.wmf"/><Relationship Id="rId4" Type="http://schemas.openxmlformats.org/officeDocument/2006/relationships/image" Target="../media/image87.wmf"/><Relationship Id="rId5" Type="http://schemas.openxmlformats.org/officeDocument/2006/relationships/image" Target="../media/image88.wmf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wmf"/><Relationship Id="rId10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4.wmf"/><Relationship Id="rId3" Type="http://schemas.openxmlformats.org/officeDocument/2006/relationships/image" Target="../media/image95.wmf"/><Relationship Id="rId4" Type="http://schemas.openxmlformats.org/officeDocument/2006/relationships/image" Target="../media/image96.wmf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jpe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wmf"/><Relationship Id="rId14" Type="http://schemas.openxmlformats.org/officeDocument/2006/relationships/image" Target="../media/image106.wmf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9.wmf"/><Relationship Id="rId2" Type="http://schemas.openxmlformats.org/officeDocument/2006/relationships/image" Target="../media/image110.wmf"/><Relationship Id="rId3" Type="http://schemas.openxmlformats.org/officeDocument/2006/relationships/image" Target="../media/image111.wmf"/><Relationship Id="rId4" Type="http://schemas.openxmlformats.org/officeDocument/2006/relationships/image" Target="../media/image112.wmf"/><Relationship Id="rId5" Type="http://schemas.openxmlformats.org/officeDocument/2006/relationships/image" Target="../media/image113.wmf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wmf"/><Relationship Id="rId14" Type="http://schemas.openxmlformats.org/officeDocument/2006/relationships/image" Target="../media/image122.wmf"/><Relationship Id="rId15" Type="http://schemas.openxmlformats.org/officeDocument/2006/relationships/image" Target="../media/image123.wmf"/><Relationship Id="rId16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4.wmf"/><Relationship Id="rId2" Type="http://schemas.openxmlformats.org/officeDocument/2006/relationships/image" Target="../media/image125.wmf"/><Relationship Id="rId3" Type="http://schemas.openxmlformats.org/officeDocument/2006/relationships/image" Target="../media/image126.png"/><Relationship Id="rId4" Type="http://schemas.openxmlformats.org/officeDocument/2006/relationships/image" Target="../media/image127.wmf"/><Relationship Id="rId5" Type="http://schemas.openxmlformats.org/officeDocument/2006/relationships/image" Target="../media/image128.wmf"/><Relationship Id="rId6" Type="http://schemas.openxmlformats.org/officeDocument/2006/relationships/image" Target="../media/image129.wmf"/><Relationship Id="rId7" Type="http://schemas.openxmlformats.org/officeDocument/2006/relationships/image" Target="../media/image130.wmf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1.wmf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wmf"/><Relationship Id="rId11" Type="http://schemas.openxmlformats.org/officeDocument/2006/relationships/image" Target="../media/image141.wmf"/><Relationship Id="rId12" Type="http://schemas.openxmlformats.org/officeDocument/2006/relationships/image" Target="../media/image142.wmf"/><Relationship Id="rId13" Type="http://schemas.openxmlformats.org/officeDocument/2006/relationships/image" Target="../media/image143.wmf"/><Relationship Id="rId14" Type="http://schemas.openxmlformats.org/officeDocument/2006/relationships/image" Target="../media/image144.wmf"/><Relationship Id="rId15" Type="http://schemas.openxmlformats.org/officeDocument/2006/relationships/slideLayout" Target="../slideLayouts/slideLayout3.xml"/><Relationship Id="rId1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wmf"/><Relationship Id="rId9" Type="http://schemas.openxmlformats.org/officeDocument/2006/relationships/image" Target="../media/image153.wmf"/><Relationship Id="rId10" Type="http://schemas.openxmlformats.org/officeDocument/2006/relationships/image" Target="../media/image154.wmf"/><Relationship Id="rId11" Type="http://schemas.openxmlformats.org/officeDocument/2006/relationships/image" Target="../media/image155.wmf"/><Relationship Id="rId12" Type="http://schemas.openxmlformats.org/officeDocument/2006/relationships/image" Target="../media/image156.wmf"/><Relationship Id="rId1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7.wmf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wmf"/><Relationship Id="rId5" Type="http://schemas.openxmlformats.org/officeDocument/2006/relationships/image" Target="../media/image161.wmf"/><Relationship Id="rId6" Type="http://schemas.openxmlformats.org/officeDocument/2006/relationships/image" Target="../media/image162.wmf"/><Relationship Id="rId7" Type="http://schemas.openxmlformats.org/officeDocument/2006/relationships/image" Target="../media/image163.wmf"/><Relationship Id="rId8" Type="http://schemas.openxmlformats.org/officeDocument/2006/relationships/image" Target="../media/image164.wmf"/><Relationship Id="rId9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5.wmf"/><Relationship Id="rId2" Type="http://schemas.openxmlformats.org/officeDocument/2006/relationships/image" Target="../media/image166.png"/><Relationship Id="rId3" Type="http://schemas.openxmlformats.org/officeDocument/2006/relationships/image" Target="../media/image167.wmf"/><Relationship Id="rId4" Type="http://schemas.openxmlformats.org/officeDocument/2006/relationships/image" Target="../media/image168.wmf"/><Relationship Id="rId5" Type="http://schemas.openxmlformats.org/officeDocument/2006/relationships/image" Target="../media/image169.wmf"/><Relationship Id="rId6" Type="http://schemas.openxmlformats.org/officeDocument/2006/relationships/image" Target="../media/image170.wmf"/><Relationship Id="rId7" Type="http://schemas.openxmlformats.org/officeDocument/2006/relationships/image" Target="../media/image171.wmf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jpe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wmf"/><Relationship Id="rId8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5.wmf"/><Relationship Id="rId2" Type="http://schemas.openxmlformats.org/officeDocument/2006/relationships/image" Target="../media/image186.wmf"/><Relationship Id="rId3" Type="http://schemas.openxmlformats.org/officeDocument/2006/relationships/image" Target="../media/image187.png"/><Relationship Id="rId4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8.wmf"/><Relationship Id="rId2" Type="http://schemas.openxmlformats.org/officeDocument/2006/relationships/image" Target="../media/image189.wmf"/><Relationship Id="rId3" Type="http://schemas.openxmlformats.org/officeDocument/2006/relationships/image" Target="../media/image190.wmf"/><Relationship Id="rId4" Type="http://schemas.openxmlformats.org/officeDocument/2006/relationships/image" Target="../media/image19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2.wmf"/><Relationship Id="rId2" Type="http://schemas.openxmlformats.org/officeDocument/2006/relationships/image" Target="../media/image193.wmf"/><Relationship Id="rId3" Type="http://schemas.openxmlformats.org/officeDocument/2006/relationships/image" Target="../media/image194.wmf"/><Relationship Id="rId4" Type="http://schemas.openxmlformats.org/officeDocument/2006/relationships/image" Target="../media/image195.wmf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00.wmf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4.wmf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wmf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wmf"/><Relationship Id="rId10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wmf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wmf"/><Relationship Id="rId10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wmf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wmf"/><Relationship Id="rId1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6.wmf"/><Relationship Id="rId2" Type="http://schemas.openxmlformats.org/officeDocument/2006/relationships/image" Target="../media/image257.wmf"/><Relationship Id="rId3" Type="http://schemas.openxmlformats.org/officeDocument/2006/relationships/image" Target="../media/image258.wmf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slideLayout" Target="../slideLayouts/slideLayout3.xml"/><Relationship Id="rId19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9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wmf"/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7" Type="http://schemas.openxmlformats.org/officeDocument/2006/relationships/image" Target="../media/image24.wmf"/><Relationship Id="rId8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11640" y="24415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laire Hand"/>
              </a:rPr>
              <a:t>Introduction to microservices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4" descr="Résultat de recherche d'images pour &quot;Microservices&quot;"/>
          <p:cNvPicPr/>
          <p:nvPr/>
        </p:nvPicPr>
        <p:blipFill>
          <a:blip r:embed="rId1"/>
          <a:stretch/>
        </p:blipFill>
        <p:spPr>
          <a:xfrm>
            <a:off x="155520" y="160200"/>
            <a:ext cx="4775760" cy="185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163880" y="18108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6" name="Picture 14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7" name="Picture 15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8" name="Picture 16" descr="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9" name="Picture 17" descr=""/>
          <p:cNvPicPr/>
          <p:nvPr/>
        </p:nvPicPr>
        <p:blipFill>
          <a:blip r:embed="rId4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50" name="Picture 18" descr=""/>
          <p:cNvPicPr/>
          <p:nvPr/>
        </p:nvPicPr>
        <p:blipFill>
          <a:blip r:embed="rId5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51" name="Picture 19" descr=""/>
          <p:cNvPicPr/>
          <p:nvPr/>
        </p:nvPicPr>
        <p:blipFill>
          <a:blip r:embed="rId6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155320" y="2133000"/>
            <a:ext cx="5824440" cy="31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ModeLled around business capability</a:t>
            </a:r>
            <a:endParaRPr b="0" lang="en-US" sz="24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Single responsibility</a:t>
            </a:r>
            <a:endParaRPr b="0" lang="en-US" sz="18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Single data domain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Separation of concerns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Low coupling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Understandable by a person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3" name="Picture 2" descr="C:\Users\Samuel\Google Drive\Dubna\Sans titre - 17-tick.png"/>
          <p:cNvPicPr/>
          <p:nvPr/>
        </p:nvPicPr>
        <p:blipFill>
          <a:blip r:embed="rId7"/>
          <a:stretch/>
        </p:blipFill>
        <p:spPr>
          <a:xfrm>
            <a:off x="2047320" y="2061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C:\Users\Samuel\Google Drive\Dubna\Sans titre - 17-tick.png"/>
          <p:cNvPicPr/>
          <p:nvPr/>
        </p:nvPicPr>
        <p:blipFill>
          <a:blip r:embed="rId8"/>
          <a:stretch/>
        </p:blipFill>
        <p:spPr>
          <a:xfrm>
            <a:off x="2047320" y="335952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5" name="Picture 2" descr="C:\Users\Samuel\Google Drive\Dubna\Sans titre - 17-tick.png"/>
          <p:cNvPicPr/>
          <p:nvPr/>
        </p:nvPicPr>
        <p:blipFill>
          <a:blip r:embed="rId9"/>
          <a:stretch/>
        </p:blipFill>
        <p:spPr>
          <a:xfrm>
            <a:off x="2046240" y="4077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C:\Users\Samuel\Google Drive\Dubna\Sans titre - 17-tick.png"/>
          <p:cNvPicPr/>
          <p:nvPr/>
        </p:nvPicPr>
        <p:blipFill>
          <a:blip r:embed="rId10"/>
          <a:stretch/>
        </p:blipFill>
        <p:spPr>
          <a:xfrm>
            <a:off x="2046240" y="4856400"/>
            <a:ext cx="374040" cy="5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8" descr="C:\Users\Samuel\Google Drive\Dubna\Sans titre - 30 (2)-accouting.png"/>
          <p:cNvPicPr/>
          <p:nvPr/>
        </p:nvPicPr>
        <p:blipFill>
          <a:blip r:embed="rId1"/>
          <a:stretch/>
        </p:blipFill>
        <p:spPr>
          <a:xfrm>
            <a:off x="6140160" y="5005440"/>
            <a:ext cx="1223280" cy="678240"/>
          </a:xfrm>
          <a:prstGeom prst="rect">
            <a:avLst/>
          </a:prstGeom>
          <a:ln>
            <a:noFill/>
          </a:ln>
        </p:spPr>
      </p:pic>
      <p:pic>
        <p:nvPicPr>
          <p:cNvPr id="158" name="Picture 9" descr="C:\Users\Samuel\Google Drive\Dubna\Sans titre - 30 (2)-car.png"/>
          <p:cNvPicPr/>
          <p:nvPr/>
        </p:nvPicPr>
        <p:blipFill>
          <a:blip r:embed="rId2"/>
          <a:stretch/>
        </p:blipFill>
        <p:spPr>
          <a:xfrm>
            <a:off x="6299640" y="3126960"/>
            <a:ext cx="1165320" cy="895680"/>
          </a:xfrm>
          <a:prstGeom prst="rect">
            <a:avLst/>
          </a:prstGeom>
          <a:ln>
            <a:noFill/>
          </a:ln>
        </p:spPr>
      </p:pic>
      <p:pic>
        <p:nvPicPr>
          <p:cNvPr id="159" name="Picture 10" descr="C:\Users\Samuel\Google Drive\Dubna\Sans titre - 30 (2)-customer.png"/>
          <p:cNvPicPr/>
          <p:nvPr/>
        </p:nvPicPr>
        <p:blipFill>
          <a:blip r:embed="rId3"/>
          <a:stretch/>
        </p:blipFill>
        <p:spPr>
          <a:xfrm>
            <a:off x="6163920" y="1474560"/>
            <a:ext cx="1680840" cy="1161720"/>
          </a:xfrm>
          <a:prstGeom prst="rect">
            <a:avLst/>
          </a:prstGeom>
          <a:ln>
            <a:noFill/>
          </a:ln>
        </p:spPr>
      </p:pic>
      <p:pic>
        <p:nvPicPr>
          <p:cNvPr id="160" name="Picture 3" descr="C:\Users\Samuel\Google Drive\Dubna\Sans titre - 28 (3) line.png"/>
          <p:cNvPicPr/>
          <p:nvPr/>
        </p:nvPicPr>
        <p:blipFill>
          <a:blip r:embed="rId4"/>
          <a:stretch/>
        </p:blipFill>
        <p:spPr>
          <a:xfrm>
            <a:off x="4212000" y="1305360"/>
            <a:ext cx="497520" cy="5330520"/>
          </a:xfrm>
          <a:prstGeom prst="rect">
            <a:avLst/>
          </a:prstGeom>
          <a:ln>
            <a:noFill/>
          </a:ln>
        </p:spPr>
      </p:pic>
      <p:pic>
        <p:nvPicPr>
          <p:cNvPr id="161" name="Picture 3" descr="C:\Users\Samuel\Google Drive\Dubna\Sans titre - 28 (3) line.png"/>
          <p:cNvPicPr/>
          <p:nvPr/>
        </p:nvPicPr>
        <p:blipFill>
          <a:blip r:embed="rId5"/>
          <a:stretch/>
        </p:blipFill>
        <p:spPr>
          <a:xfrm flipH="1" rot="5400000">
            <a:off x="1857600" y="123552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2" name="Picture 3" descr="C:\Users\Samuel\Google Drive\Dubna\Sans titre - 28 (3) line.png"/>
          <p:cNvPicPr/>
          <p:nvPr/>
        </p:nvPicPr>
        <p:blipFill>
          <a:blip r:embed="rId6"/>
          <a:stretch/>
        </p:blipFill>
        <p:spPr>
          <a:xfrm flipH="1" rot="5400000">
            <a:off x="1913400" y="294336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3" name="Picture 3" descr="C:\Users\Samuel\Google Drive\Dubna\Sans titre - 28 (3) line.png"/>
          <p:cNvPicPr/>
          <p:nvPr/>
        </p:nvPicPr>
        <p:blipFill>
          <a:blip r:embed="rId7"/>
          <a:stretch/>
        </p:blipFill>
        <p:spPr>
          <a:xfrm flipH="1" rot="5400000">
            <a:off x="6377400" y="1237320"/>
            <a:ext cx="312480" cy="3349440"/>
          </a:xfrm>
          <a:prstGeom prst="rect">
            <a:avLst/>
          </a:prstGeom>
          <a:ln>
            <a:noFill/>
          </a:ln>
        </p:spPr>
      </p:pic>
      <p:pic>
        <p:nvPicPr>
          <p:cNvPr id="164" name="Picture 3" descr="C:\Users\Samuel\Google Drive\Dubna\Sans titre - 28 (3) line.png"/>
          <p:cNvPicPr/>
          <p:nvPr/>
        </p:nvPicPr>
        <p:blipFill>
          <a:blip r:embed="rId8"/>
          <a:stretch/>
        </p:blipFill>
        <p:spPr>
          <a:xfrm flipH="1" rot="5400000">
            <a:off x="6437520" y="2918520"/>
            <a:ext cx="312480" cy="33494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1020600" y="181080"/>
            <a:ext cx="2983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 (TEAM)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6" name="Picture 41" descr=""/>
          <p:cNvPicPr/>
          <p:nvPr/>
        </p:nvPicPr>
        <p:blipFill>
          <a:blip r:embed="rId9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7" name="Picture 42" descr=""/>
          <p:cNvPicPr/>
          <p:nvPr/>
        </p:nvPicPr>
        <p:blipFill>
          <a:blip r:embed="rId10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8" name="Picture 43" descr=""/>
          <p:cNvPicPr/>
          <p:nvPr/>
        </p:nvPicPr>
        <p:blipFill>
          <a:blip r:embed="rId1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69" name="Picture 44" descr=""/>
          <p:cNvPicPr/>
          <p:nvPr/>
        </p:nvPicPr>
        <p:blipFill>
          <a:blip r:embed="rId1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70" name="Picture 45" descr=""/>
          <p:cNvPicPr/>
          <p:nvPr/>
        </p:nvPicPr>
        <p:blipFill>
          <a:blip r:embed="rId1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71" name="Picture 46" descr=""/>
          <p:cNvPicPr/>
          <p:nvPr/>
        </p:nvPicPr>
        <p:blipFill>
          <a:blip r:embed="rId14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1225080" y="1412640"/>
            <a:ext cx="1587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laire Hand"/>
                <a:ea typeface="DejaVu Sans"/>
              </a:rPr>
              <a:t>UI - team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1230480" y="4875840"/>
            <a:ext cx="1891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8080"/>
                </a:solidFill>
                <a:latin typeface="Claire Hand"/>
                <a:ea typeface="DejaVu Sans"/>
              </a:rPr>
              <a:t>Dba - team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345000" y="241164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5768280" y="204228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644600" y="210564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6214680" y="579600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7229880" y="374940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9"/>
          <p:cNvSpPr/>
          <p:nvPr/>
        </p:nvSpPr>
        <p:spPr>
          <a:xfrm>
            <a:off x="5653440" y="374940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10"/>
          <p:cNvSpPr/>
          <p:nvPr/>
        </p:nvSpPr>
        <p:spPr>
          <a:xfrm>
            <a:off x="7385760" y="5496120"/>
            <a:ext cx="60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laire Hand"/>
                <a:ea typeface="DejaVu Sans"/>
              </a:rPr>
              <a:t>dba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11"/>
          <p:cNvSpPr/>
          <p:nvPr/>
        </p:nvSpPr>
        <p:spPr>
          <a:xfrm>
            <a:off x="6192360" y="3995640"/>
            <a:ext cx="107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Claire Hand"/>
                <a:ea typeface="DejaVu Sans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12"/>
          <p:cNvSpPr/>
          <p:nvPr/>
        </p:nvSpPr>
        <p:spPr>
          <a:xfrm>
            <a:off x="5619960" y="5496120"/>
            <a:ext cx="414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laire Hand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3" name="Picture 10" descr="C:\Users\Samuel\Google Drive\Dubna\Sans titre - 30 (2)-customer.png"/>
          <p:cNvPicPr/>
          <p:nvPr/>
        </p:nvPicPr>
        <p:blipFill>
          <a:blip r:embed="rId15"/>
          <a:stretch/>
        </p:blipFill>
        <p:spPr>
          <a:xfrm>
            <a:off x="1578240" y="20167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84" name="Picture 9" descr="C:\Users\Samuel\Google Drive\Dubna\Sans titre - 30 (2)-car.png"/>
          <p:cNvPicPr/>
          <p:nvPr/>
        </p:nvPicPr>
        <p:blipFill>
          <a:blip r:embed="rId16"/>
          <a:stretch/>
        </p:blipFill>
        <p:spPr>
          <a:xfrm>
            <a:off x="2691000" y="185904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85" name="Picture 8" descr="C:\Users\Samuel\Google Drive\Dubna\Sans titre - 30 (2)-accouting.png"/>
          <p:cNvPicPr/>
          <p:nvPr/>
        </p:nvPicPr>
        <p:blipFill>
          <a:blip r:embed="rId17"/>
          <a:stretch/>
        </p:blipFill>
        <p:spPr>
          <a:xfrm>
            <a:off x="551880" y="1813320"/>
            <a:ext cx="897120" cy="497160"/>
          </a:xfrm>
          <a:prstGeom prst="rect">
            <a:avLst/>
          </a:prstGeom>
          <a:ln>
            <a:noFill/>
          </a:ln>
        </p:spPr>
      </p:pic>
      <p:pic>
        <p:nvPicPr>
          <p:cNvPr id="186" name="Picture 10" descr="C:\Users\Samuel\Google Drive\Dubna\Sans titre - 30 (2)-customer.png"/>
          <p:cNvPicPr/>
          <p:nvPr/>
        </p:nvPicPr>
        <p:blipFill>
          <a:blip r:embed="rId18"/>
          <a:stretch/>
        </p:blipFill>
        <p:spPr>
          <a:xfrm>
            <a:off x="1566000" y="55015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87" name="Picture 9" descr="C:\Users\Samuel\Google Drive\Dubna\Sans titre - 30 (2)-car.png"/>
          <p:cNvPicPr/>
          <p:nvPr/>
        </p:nvPicPr>
        <p:blipFill>
          <a:blip r:embed="rId19"/>
          <a:stretch/>
        </p:blipFill>
        <p:spPr>
          <a:xfrm>
            <a:off x="2678760" y="534384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88" name="Picture 8" descr="C:\Users\Samuel\Google Drive\Dubna\Sans titre - 30 (2)-accouting.png"/>
          <p:cNvPicPr/>
          <p:nvPr/>
        </p:nvPicPr>
        <p:blipFill>
          <a:blip r:embed="rId20"/>
          <a:stretch/>
        </p:blipFill>
        <p:spPr>
          <a:xfrm>
            <a:off x="539640" y="5298120"/>
            <a:ext cx="897120" cy="497160"/>
          </a:xfrm>
          <a:prstGeom prst="rect">
            <a:avLst/>
          </a:prstGeom>
          <a:ln>
            <a:noFill/>
          </a:ln>
        </p:spPr>
      </p:pic>
      <p:sp>
        <p:nvSpPr>
          <p:cNvPr id="189" name="CustomShape 13"/>
          <p:cNvSpPr/>
          <p:nvPr/>
        </p:nvSpPr>
        <p:spPr>
          <a:xfrm>
            <a:off x="891000" y="3141000"/>
            <a:ext cx="2468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Claire Hand"/>
                <a:ea typeface="DejaVu Sans"/>
              </a:rPr>
              <a:t>SERVER - team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0" name="Picture 10" descr="C:\Users\Samuel\Google Drive\Dubna\Sans titre - 30 (2)-customer.png"/>
          <p:cNvPicPr/>
          <p:nvPr/>
        </p:nvPicPr>
        <p:blipFill>
          <a:blip r:embed="rId21"/>
          <a:stretch/>
        </p:blipFill>
        <p:spPr>
          <a:xfrm>
            <a:off x="1613160" y="3701520"/>
            <a:ext cx="959400" cy="663120"/>
          </a:xfrm>
          <a:prstGeom prst="rect">
            <a:avLst/>
          </a:prstGeom>
          <a:ln>
            <a:noFill/>
          </a:ln>
        </p:spPr>
      </p:pic>
      <p:pic>
        <p:nvPicPr>
          <p:cNvPr id="191" name="Picture 9" descr="C:\Users\Samuel\Google Drive\Dubna\Sans titre - 30 (2)-car.png"/>
          <p:cNvPicPr/>
          <p:nvPr/>
        </p:nvPicPr>
        <p:blipFill>
          <a:blip r:embed="rId22"/>
          <a:stretch/>
        </p:blipFill>
        <p:spPr>
          <a:xfrm>
            <a:off x="2725920" y="3543480"/>
            <a:ext cx="655920" cy="504000"/>
          </a:xfrm>
          <a:prstGeom prst="rect">
            <a:avLst/>
          </a:prstGeom>
          <a:ln>
            <a:noFill/>
          </a:ln>
        </p:spPr>
      </p:pic>
      <p:pic>
        <p:nvPicPr>
          <p:cNvPr id="192" name="Picture 8" descr="C:\Users\Samuel\Google Drive\Dubna\Sans titre - 30 (2)-accouting.png"/>
          <p:cNvPicPr/>
          <p:nvPr/>
        </p:nvPicPr>
        <p:blipFill>
          <a:blip r:embed="rId23"/>
          <a:stretch/>
        </p:blipFill>
        <p:spPr>
          <a:xfrm>
            <a:off x="586800" y="3498120"/>
            <a:ext cx="897120" cy="497160"/>
          </a:xfrm>
          <a:prstGeom prst="rect">
            <a:avLst/>
          </a:prstGeom>
          <a:ln>
            <a:noFill/>
          </a:ln>
        </p:spPr>
      </p:pic>
      <p:sp>
        <p:nvSpPr>
          <p:cNvPr id="193" name="CustomShape 14"/>
          <p:cNvSpPr/>
          <p:nvPr/>
        </p:nvSpPr>
        <p:spPr>
          <a:xfrm>
            <a:off x="6102360" y="986400"/>
            <a:ext cx="2814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A product not a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15"/>
          <p:cNvSpPr/>
          <p:nvPr/>
        </p:nvSpPr>
        <p:spPr>
          <a:xfrm>
            <a:off x="1407600" y="6341400"/>
            <a:ext cx="13014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16"/>
          <p:cNvSpPr/>
          <p:nvPr/>
        </p:nvSpPr>
        <p:spPr>
          <a:xfrm>
            <a:off x="5882400" y="6273000"/>
            <a:ext cx="1938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7" name="Picture 11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98" name="Picture 12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99" name="Picture 14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00" name="Picture 15" descr=""/>
          <p:cNvPicPr/>
          <p:nvPr/>
        </p:nvPicPr>
        <p:blipFill>
          <a:blip r:embed="rId4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01" name="Picture 16" descr=""/>
          <p:cNvPicPr/>
          <p:nvPr/>
        </p:nvPicPr>
        <p:blipFill>
          <a:blip r:embed="rId5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02" name="Group 2"/>
          <p:cNvGrpSpPr/>
          <p:nvPr/>
        </p:nvGrpSpPr>
        <p:grpSpPr>
          <a:xfrm>
            <a:off x="3062520" y="2573640"/>
            <a:ext cx="4127040" cy="2897280"/>
            <a:chOff x="3062520" y="2573640"/>
            <a:chExt cx="4127040" cy="2897280"/>
          </a:xfrm>
        </p:grpSpPr>
        <p:pic>
          <p:nvPicPr>
            <p:cNvPr id="203" name="Picture 1" descr=""/>
            <p:cNvPicPr/>
            <p:nvPr/>
          </p:nvPicPr>
          <p:blipFill>
            <a:blip r:embed="rId6"/>
            <a:stretch/>
          </p:blipFill>
          <p:spPr>
            <a:xfrm>
              <a:off x="3470040" y="3527280"/>
              <a:ext cx="2474640" cy="194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2" descr=""/>
            <p:cNvPicPr/>
            <p:nvPr/>
          </p:nvPicPr>
          <p:blipFill>
            <a:blip r:embed="rId7"/>
            <a:stretch/>
          </p:blipFill>
          <p:spPr>
            <a:xfrm>
              <a:off x="3062520" y="2573640"/>
              <a:ext cx="1108080" cy="91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Picture 3" descr=""/>
            <p:cNvPicPr/>
            <p:nvPr/>
          </p:nvPicPr>
          <p:blipFill>
            <a:blip r:embed="rId8"/>
            <a:stretch/>
          </p:blipFill>
          <p:spPr>
            <a:xfrm>
              <a:off x="5678280" y="2694960"/>
              <a:ext cx="1511280" cy="956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Picture 7" descr="C:\Users\Samuel\Google Drive\Dubna\Sans titre - 30 (2)-velo.png"/>
            <p:cNvPicPr/>
            <p:nvPr/>
          </p:nvPicPr>
          <p:blipFill>
            <a:blip r:embed="rId9"/>
            <a:stretch/>
          </p:blipFill>
          <p:spPr>
            <a:xfrm>
              <a:off x="5894280" y="2822040"/>
              <a:ext cx="1085400" cy="760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7" name="Picture 9" descr="C:\Users\Samuel\Google Drive\Dubna\Sans titre - 30 (2)-car.png"/>
            <p:cNvPicPr/>
            <p:nvPr/>
          </p:nvPicPr>
          <p:blipFill>
            <a:blip r:embed="rId10"/>
            <a:stretch/>
          </p:blipFill>
          <p:spPr>
            <a:xfrm>
              <a:off x="3230280" y="2638800"/>
              <a:ext cx="911520" cy="7005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8" name="Picture 19" descr=""/>
          <p:cNvPicPr/>
          <p:nvPr/>
        </p:nvPicPr>
        <p:blipFill>
          <a:blip r:embed="rId1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3" descr="C:\Users\Samuel\Google Drive\Dubna\Sans titre - 28 (3) line.png"/>
          <p:cNvPicPr/>
          <p:nvPr/>
        </p:nvPicPr>
        <p:blipFill>
          <a:blip r:embed="rId1"/>
          <a:stretch/>
        </p:blipFill>
        <p:spPr>
          <a:xfrm>
            <a:off x="4341600" y="1582920"/>
            <a:ext cx="414720" cy="4442040"/>
          </a:xfrm>
          <a:prstGeom prst="rect">
            <a:avLst/>
          </a:prstGeom>
          <a:ln>
            <a:noFill/>
          </a:ln>
        </p:spPr>
      </p:pic>
      <p:pic>
        <p:nvPicPr>
          <p:cNvPr id="210" name="Picture 5" descr="C:\Users\Samuel\Google Drive\Dubna\Sans titre - 2 (1)BOX.png"/>
          <p:cNvPicPr/>
          <p:nvPr/>
        </p:nvPicPr>
        <p:blipFill>
          <a:blip r:embed="rId2"/>
          <a:stretch/>
        </p:blipFill>
        <p:spPr>
          <a:xfrm>
            <a:off x="867240" y="2061000"/>
            <a:ext cx="1828440" cy="1248120"/>
          </a:xfrm>
          <a:prstGeom prst="rect">
            <a:avLst/>
          </a:prstGeom>
          <a:ln>
            <a:noFill/>
          </a:ln>
        </p:spPr>
      </p:pic>
      <p:pic>
        <p:nvPicPr>
          <p:cNvPr id="211" name="Picture 6" descr="C:\Users\Samuel\Google Drive\Dubna\Sans titre - 2 (1)WAR.png"/>
          <p:cNvPicPr/>
          <p:nvPr/>
        </p:nvPicPr>
        <p:blipFill>
          <a:blip r:embed="rId3"/>
          <a:stretch/>
        </p:blipFill>
        <p:spPr>
          <a:xfrm>
            <a:off x="2278080" y="3023640"/>
            <a:ext cx="1039320" cy="321840"/>
          </a:xfrm>
          <a:prstGeom prst="rect">
            <a:avLst/>
          </a:prstGeom>
          <a:ln>
            <a:noFill/>
          </a:ln>
        </p:spPr>
      </p:pic>
      <p:pic>
        <p:nvPicPr>
          <p:cNvPr id="212" name="Picture 5" descr="C:\Users\Samuel\Google Drive\Dubna\Sans titre - 2 (1)BOX.png"/>
          <p:cNvPicPr/>
          <p:nvPr/>
        </p:nvPicPr>
        <p:blipFill>
          <a:blip r:embed="rId4"/>
          <a:stretch/>
        </p:blipFill>
        <p:spPr>
          <a:xfrm>
            <a:off x="683640" y="4077000"/>
            <a:ext cx="1828440" cy="1248120"/>
          </a:xfrm>
          <a:prstGeom prst="rect">
            <a:avLst/>
          </a:prstGeom>
          <a:ln>
            <a:noFill/>
          </a:ln>
        </p:spPr>
      </p:pic>
      <p:pic>
        <p:nvPicPr>
          <p:cNvPr id="213" name="Picture 2" descr="C:\Users\Samuel\Google Drive\Dubna\EAR.png"/>
          <p:cNvPicPr/>
          <p:nvPr/>
        </p:nvPicPr>
        <p:blipFill>
          <a:blip r:embed="rId5"/>
          <a:stretch/>
        </p:blipFill>
        <p:spPr>
          <a:xfrm>
            <a:off x="2400120" y="4831200"/>
            <a:ext cx="938520" cy="45324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5" name="Picture 20" descr=""/>
          <p:cNvPicPr/>
          <p:nvPr/>
        </p:nvPicPr>
        <p:blipFill>
          <a:blip r:embed="rId6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6" name="Picture 21" descr=""/>
          <p:cNvPicPr/>
          <p:nvPr/>
        </p:nvPicPr>
        <p:blipFill>
          <a:blip r:embed="rId7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7" name="Picture 23" descr=""/>
          <p:cNvPicPr/>
          <p:nvPr/>
        </p:nvPicPr>
        <p:blipFill>
          <a:blip r:embed="rId8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8" name="Picture 24" descr=""/>
          <p:cNvPicPr/>
          <p:nvPr/>
        </p:nvPicPr>
        <p:blipFill>
          <a:blip r:embed="rId9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19" name="Picture 25" descr=""/>
          <p:cNvPicPr/>
          <p:nvPr/>
        </p:nvPicPr>
        <p:blipFill>
          <a:blip r:embed="rId10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20" name="Group 2"/>
          <p:cNvGrpSpPr/>
          <p:nvPr/>
        </p:nvGrpSpPr>
        <p:grpSpPr>
          <a:xfrm>
            <a:off x="5241240" y="1933920"/>
            <a:ext cx="3437280" cy="3425760"/>
            <a:chOff x="5241240" y="1933920"/>
            <a:chExt cx="3437280" cy="3425760"/>
          </a:xfrm>
        </p:grpSpPr>
        <p:pic>
          <p:nvPicPr>
            <p:cNvPr id="221" name="Picture 4" descr="C:\Users\Samuel\Google Drive\Dubna\Sans titre - 6 JAR.png"/>
            <p:cNvPicPr/>
            <p:nvPr/>
          </p:nvPicPr>
          <p:blipFill>
            <a:blip r:embed="rId11"/>
            <a:stretch/>
          </p:blipFill>
          <p:spPr>
            <a:xfrm>
              <a:off x="5724000" y="1933920"/>
              <a:ext cx="1455120" cy="108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Picture 2" descr="C:\Users\Samuel\Google Drive\Dubna\Sans titre - 17-tick.png"/>
            <p:cNvPicPr/>
            <p:nvPr/>
          </p:nvPicPr>
          <p:blipFill>
            <a:blip r:embed="rId12"/>
            <a:stretch/>
          </p:blipFill>
          <p:spPr>
            <a:xfrm>
              <a:off x="5241240" y="2228040"/>
              <a:ext cx="374040" cy="500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" descr="C:\Users\Samuel\Google Drive\Dubna\Sans titre - 17-tick.png"/>
            <p:cNvPicPr/>
            <p:nvPr/>
          </p:nvPicPr>
          <p:blipFill>
            <a:blip r:embed="rId13"/>
            <a:stretch/>
          </p:blipFill>
          <p:spPr>
            <a:xfrm>
              <a:off x="5298120" y="4450680"/>
              <a:ext cx="374040" cy="500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6" descr="C:\Users\Samuel\Google Drive\Dubna\Sans titre - 16-docker.png"/>
            <p:cNvPicPr/>
            <p:nvPr/>
          </p:nvPicPr>
          <p:blipFill>
            <a:blip r:embed="rId14"/>
            <a:stretch/>
          </p:blipFill>
          <p:spPr>
            <a:xfrm>
              <a:off x="5963760" y="3920400"/>
              <a:ext cx="1723320" cy="1439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5" name="CustomShape 3"/>
            <p:cNvSpPr/>
            <p:nvPr/>
          </p:nvSpPr>
          <p:spPr>
            <a:xfrm>
              <a:off x="7060320" y="2116440"/>
              <a:ext cx="1618200" cy="576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- Libraries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- http listener 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226" name="Picture 27" descr=""/>
          <p:cNvPicPr/>
          <p:nvPr/>
        </p:nvPicPr>
        <p:blipFill>
          <a:blip r:embed="rId15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1627920" y="6000480"/>
            <a:ext cx="1525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5969520" y="599184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022120" y="181080"/>
            <a:ext cx="2080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0" name="Picture 20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1" name="Picture 21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2" name="Picture 23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3" name="Picture 24" descr=""/>
          <p:cNvPicPr/>
          <p:nvPr/>
        </p:nvPicPr>
        <p:blipFill>
          <a:blip r:embed="rId4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34" name="Picture 25" descr=""/>
          <p:cNvPicPr/>
          <p:nvPr/>
        </p:nvPicPr>
        <p:blipFill>
          <a:blip r:embed="rId5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235" name="Group 2"/>
          <p:cNvGrpSpPr/>
          <p:nvPr/>
        </p:nvGrpSpPr>
        <p:grpSpPr>
          <a:xfrm>
            <a:off x="2279160" y="1700640"/>
            <a:ext cx="4164840" cy="4422240"/>
            <a:chOff x="2279160" y="1700640"/>
            <a:chExt cx="4164840" cy="4422240"/>
          </a:xfrm>
        </p:grpSpPr>
        <p:pic>
          <p:nvPicPr>
            <p:cNvPr id="236" name="Picture 4" descr=""/>
            <p:cNvPicPr/>
            <p:nvPr/>
          </p:nvPicPr>
          <p:blipFill>
            <a:blip r:embed="rId6"/>
            <a:stretch/>
          </p:blipFill>
          <p:spPr>
            <a:xfrm>
              <a:off x="2279160" y="1700640"/>
              <a:ext cx="4164840" cy="4422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9" descr="C:\Users\Samuel\Google Drive\Dubna\Sans titre - 30 (2)-car.png"/>
            <p:cNvPicPr/>
            <p:nvPr/>
          </p:nvPicPr>
          <p:blipFill>
            <a:blip r:embed="rId7"/>
            <a:stretch/>
          </p:blipFill>
          <p:spPr>
            <a:xfrm>
              <a:off x="3010320" y="2022480"/>
              <a:ext cx="1134000" cy="871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10" descr="C:\Users\Samuel\Google Drive\Dubna\Sans titre - 30 (2)-customer.png"/>
            <p:cNvPicPr/>
            <p:nvPr/>
          </p:nvPicPr>
          <p:blipFill>
            <a:blip r:embed="rId8"/>
            <a:stretch/>
          </p:blipFill>
          <p:spPr>
            <a:xfrm>
              <a:off x="4402080" y="4653000"/>
              <a:ext cx="1618200" cy="111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9" name="CustomShape 3"/>
            <p:cNvSpPr/>
            <p:nvPr/>
          </p:nvSpPr>
          <p:spPr>
            <a:xfrm>
              <a:off x="3840120" y="3744000"/>
              <a:ext cx="42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v1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0" name="CustomShape 4"/>
            <p:cNvSpPr/>
            <p:nvPr/>
          </p:nvSpPr>
          <p:spPr>
            <a:xfrm>
              <a:off x="5497560" y="3510000"/>
              <a:ext cx="42948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v2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241" name="Picture 14" descr=""/>
          <p:cNvPicPr/>
          <p:nvPr/>
        </p:nvPicPr>
        <p:blipFill>
          <a:blip r:embed="rId9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930320" y="159120"/>
            <a:ext cx="4468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hide implementation details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3" name="Picture 11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4" name="Picture 14" descr=""/>
          <p:cNvPicPr/>
          <p:nvPr/>
        </p:nvPicPr>
        <p:blipFill>
          <a:blip r:embed="rId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5" name="Picture 15" descr=""/>
          <p:cNvPicPr/>
          <p:nvPr/>
        </p:nvPicPr>
        <p:blipFill>
          <a:blip r:embed="rId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46" name="Picture 16" descr=""/>
          <p:cNvPicPr/>
          <p:nvPr/>
        </p:nvPicPr>
        <p:blipFill>
          <a:blip r:embed="rId4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8" name="Group 3"/>
          <p:cNvGrpSpPr/>
          <p:nvPr/>
        </p:nvGrpSpPr>
        <p:grpSpPr>
          <a:xfrm>
            <a:off x="5672160" y="2337840"/>
            <a:ext cx="2401560" cy="3051360"/>
            <a:chOff x="5672160" y="2337840"/>
            <a:chExt cx="2401560" cy="3051360"/>
          </a:xfrm>
        </p:grpSpPr>
        <p:pic>
          <p:nvPicPr>
            <p:cNvPr id="249" name="Picture 24" descr=""/>
            <p:cNvPicPr/>
            <p:nvPr/>
          </p:nvPicPr>
          <p:blipFill>
            <a:blip r:embed="rId5"/>
            <a:stretch/>
          </p:blipFill>
          <p:spPr>
            <a:xfrm>
              <a:off x="5672160" y="2337840"/>
              <a:ext cx="2401560" cy="305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Picture 23" descr=""/>
            <p:cNvPicPr/>
            <p:nvPr/>
          </p:nvPicPr>
          <p:blipFill>
            <a:blip r:embed="rId6"/>
            <a:stretch/>
          </p:blipFill>
          <p:spPr>
            <a:xfrm>
              <a:off x="6338520" y="2858040"/>
              <a:ext cx="919800" cy="28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Picture 18" descr="Résultat de recherche d'images pour &quot;mysql&quot;"/>
            <p:cNvPicPr/>
            <p:nvPr/>
          </p:nvPicPr>
          <p:blipFill>
            <a:blip r:embed="rId7"/>
            <a:stretch/>
          </p:blipFill>
          <p:spPr>
            <a:xfrm>
              <a:off x="6298920" y="4559400"/>
              <a:ext cx="942480" cy="393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2" name="Group 4"/>
          <p:cNvGrpSpPr/>
          <p:nvPr/>
        </p:nvGrpSpPr>
        <p:grpSpPr>
          <a:xfrm>
            <a:off x="971640" y="2354400"/>
            <a:ext cx="2375640" cy="3018240"/>
            <a:chOff x="971640" y="2354400"/>
            <a:chExt cx="2375640" cy="3018240"/>
          </a:xfrm>
        </p:grpSpPr>
        <p:pic>
          <p:nvPicPr>
            <p:cNvPr id="253" name="Picture 1" descr=""/>
            <p:cNvPicPr/>
            <p:nvPr/>
          </p:nvPicPr>
          <p:blipFill>
            <a:blip r:embed="rId8"/>
            <a:stretch/>
          </p:blipFill>
          <p:spPr>
            <a:xfrm>
              <a:off x="971640" y="2354400"/>
              <a:ext cx="2375640" cy="3018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4" name="Picture 21" descr=""/>
            <p:cNvPicPr/>
            <p:nvPr/>
          </p:nvPicPr>
          <p:blipFill>
            <a:blip r:embed="rId9"/>
            <a:stretch/>
          </p:blipFill>
          <p:spPr>
            <a:xfrm>
              <a:off x="1308240" y="2621160"/>
              <a:ext cx="1513800" cy="756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5" name="Picture 20" descr="Résultat de recherche d'images pour &quot;mongodb&quot;"/>
            <p:cNvPicPr/>
            <p:nvPr/>
          </p:nvPicPr>
          <p:blipFill>
            <a:blip r:embed="rId10"/>
            <a:stretch/>
          </p:blipFill>
          <p:spPr>
            <a:xfrm>
              <a:off x="1308240" y="4725000"/>
              <a:ext cx="1423440" cy="386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6" name="Picture 9" descr="C:\Users\Samuel\Google Drive\Dubna\Sans titre - 30 (2)-car.png"/>
          <p:cNvPicPr/>
          <p:nvPr/>
        </p:nvPicPr>
        <p:blipFill>
          <a:blip r:embed="rId11"/>
          <a:stretch/>
        </p:blipFill>
        <p:spPr>
          <a:xfrm>
            <a:off x="6265080" y="5373360"/>
            <a:ext cx="928440" cy="713520"/>
          </a:xfrm>
          <a:prstGeom prst="rect">
            <a:avLst/>
          </a:prstGeom>
          <a:ln>
            <a:noFill/>
          </a:ln>
        </p:spPr>
      </p:pic>
      <p:pic>
        <p:nvPicPr>
          <p:cNvPr id="257" name="Picture 10" descr="C:\Users\Samuel\Google Drive\Dubna\Sans titre - 30 (2)-customer.png"/>
          <p:cNvPicPr/>
          <p:nvPr/>
        </p:nvPicPr>
        <p:blipFill>
          <a:blip r:embed="rId12"/>
          <a:stretch/>
        </p:blipFill>
        <p:spPr>
          <a:xfrm>
            <a:off x="1444320" y="5445360"/>
            <a:ext cx="1151280" cy="795600"/>
          </a:xfrm>
          <a:prstGeom prst="rect">
            <a:avLst/>
          </a:prstGeom>
          <a:ln>
            <a:noFill/>
          </a:ln>
        </p:spPr>
      </p:pic>
      <p:sp>
        <p:nvSpPr>
          <p:cNvPr id="258" name="CustomShape 5"/>
          <p:cNvSpPr/>
          <p:nvPr/>
        </p:nvSpPr>
        <p:spPr>
          <a:xfrm>
            <a:off x="3136680" y="3118680"/>
            <a:ext cx="5832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dd4b08"/>
                </a:solidFill>
                <a:latin typeface="Claire Hand"/>
                <a:ea typeface="DejaVu Sans"/>
              </a:rPr>
              <a:t>API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-http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-rest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-json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5035320" y="3141720"/>
            <a:ext cx="5832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dd4b08"/>
                </a:solidFill>
                <a:latin typeface="Claire Hand"/>
                <a:ea typeface="DejaVu Sans"/>
              </a:rPr>
              <a:t>API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http-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Rest-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Json-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60" name="Picture 25" descr=""/>
          <p:cNvPicPr/>
          <p:nvPr/>
        </p:nvPicPr>
        <p:blipFill>
          <a:blip r:embed="rId1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1" name="Picture 26" descr=""/>
          <p:cNvPicPr/>
          <p:nvPr/>
        </p:nvPicPr>
        <p:blipFill>
          <a:blip r:embed="rId14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2" name="Image 4" descr=""/>
          <p:cNvPicPr/>
          <p:nvPr/>
        </p:nvPicPr>
        <p:blipFill>
          <a:blip r:embed="rId15"/>
          <a:stretch/>
        </p:blipFill>
        <p:spPr>
          <a:xfrm>
            <a:off x="5698800" y="2430000"/>
            <a:ext cx="2217240" cy="2885040"/>
          </a:xfrm>
          <a:prstGeom prst="rect">
            <a:avLst/>
          </a:prstGeom>
          <a:ln>
            <a:noFill/>
          </a:ln>
        </p:spPr>
      </p:pic>
      <p:pic>
        <p:nvPicPr>
          <p:cNvPr id="263" name="Image 6" descr=""/>
          <p:cNvPicPr/>
          <p:nvPr/>
        </p:nvPicPr>
        <p:blipFill>
          <a:blip r:embed="rId16"/>
          <a:stretch/>
        </p:blipFill>
        <p:spPr>
          <a:xfrm>
            <a:off x="972000" y="2386440"/>
            <a:ext cx="2304360" cy="293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934440" y="181080"/>
            <a:ext cx="1933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automation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5" name="Picture 9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6" name="Picture 10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7" name="Picture 12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8" name="Picture 13" descr=""/>
          <p:cNvPicPr/>
          <p:nvPr/>
        </p:nvPicPr>
        <p:blipFill>
          <a:blip r:embed="rId4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69" name="Picture 14" descr=""/>
          <p:cNvPicPr/>
          <p:nvPr/>
        </p:nvPicPr>
        <p:blipFill>
          <a:blip r:embed="rId5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70" name="Picture 15" descr=""/>
          <p:cNvPicPr/>
          <p:nvPr/>
        </p:nvPicPr>
        <p:blipFill>
          <a:blip r:embed="rId6"/>
          <a:stretch/>
        </p:blipFill>
        <p:spPr>
          <a:xfrm flipH="1" rot="10800000">
            <a:off x="1528560" y="3357360"/>
            <a:ext cx="1129680" cy="353520"/>
          </a:xfrm>
          <a:prstGeom prst="rect">
            <a:avLst/>
          </a:prstGeom>
          <a:ln>
            <a:noFill/>
          </a:ln>
        </p:spPr>
      </p:pic>
      <p:pic>
        <p:nvPicPr>
          <p:cNvPr id="271" name="Picture 16" descr=""/>
          <p:cNvPicPr/>
          <p:nvPr/>
        </p:nvPicPr>
        <p:blipFill>
          <a:blip r:embed="rId7"/>
          <a:stretch/>
        </p:blipFill>
        <p:spPr>
          <a:xfrm>
            <a:off x="395640" y="3034440"/>
            <a:ext cx="1254240" cy="1029960"/>
          </a:xfrm>
          <a:prstGeom prst="rect">
            <a:avLst/>
          </a:prstGeom>
          <a:ln>
            <a:noFill/>
          </a:ln>
        </p:spPr>
      </p:pic>
      <p:pic>
        <p:nvPicPr>
          <p:cNvPr id="272" name="Picture 17" descr=""/>
          <p:cNvPicPr/>
          <p:nvPr/>
        </p:nvPicPr>
        <p:blipFill>
          <a:blip r:embed="rId8"/>
          <a:stretch/>
        </p:blipFill>
        <p:spPr>
          <a:xfrm>
            <a:off x="2514600" y="3069000"/>
            <a:ext cx="1627920" cy="102996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622080" y="3365280"/>
            <a:ext cx="74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build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2857680" y="3426480"/>
            <a:ext cx="972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testing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20" descr=""/>
          <p:cNvPicPr/>
          <p:nvPr/>
        </p:nvPicPr>
        <p:blipFill>
          <a:blip r:embed="rId9"/>
          <a:stretch/>
        </p:blipFill>
        <p:spPr>
          <a:xfrm>
            <a:off x="4715640" y="3069000"/>
            <a:ext cx="1368000" cy="112320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4794840" y="3176280"/>
            <a:ext cx="11077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Deploy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On dev/TEST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7" name="Picture 22" descr=""/>
          <p:cNvPicPr/>
          <p:nvPr/>
        </p:nvPicPr>
        <p:blipFill>
          <a:blip r:embed="rId10"/>
          <a:stretch/>
        </p:blipFill>
        <p:spPr>
          <a:xfrm flipH="1" rot="10800000">
            <a:off x="4016880" y="3373560"/>
            <a:ext cx="700560" cy="353520"/>
          </a:xfrm>
          <a:prstGeom prst="rect">
            <a:avLst/>
          </a:prstGeom>
          <a:ln>
            <a:noFill/>
          </a:ln>
        </p:spPr>
      </p:pic>
      <p:pic>
        <p:nvPicPr>
          <p:cNvPr id="278" name="Picture 23" descr=""/>
          <p:cNvPicPr/>
          <p:nvPr/>
        </p:nvPicPr>
        <p:blipFill>
          <a:blip r:embed="rId11"/>
          <a:stretch/>
        </p:blipFill>
        <p:spPr>
          <a:xfrm flipH="1" rot="10800000">
            <a:off x="6033600" y="3403440"/>
            <a:ext cx="914040" cy="353520"/>
          </a:xfrm>
          <a:prstGeom prst="rect">
            <a:avLst/>
          </a:prstGeom>
          <a:ln>
            <a:noFill/>
          </a:ln>
        </p:spPr>
      </p:pic>
      <p:pic>
        <p:nvPicPr>
          <p:cNvPr id="279" name="Picture 24" descr=""/>
          <p:cNvPicPr/>
          <p:nvPr/>
        </p:nvPicPr>
        <p:blipFill>
          <a:blip r:embed="rId12"/>
          <a:stretch/>
        </p:blipFill>
        <p:spPr>
          <a:xfrm>
            <a:off x="6804360" y="2901600"/>
            <a:ext cx="2015640" cy="1275120"/>
          </a:xfrm>
          <a:prstGeom prst="rect">
            <a:avLst/>
          </a:prstGeom>
          <a:ln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7154280" y="3307680"/>
            <a:ext cx="1339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Deploy 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prod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1" name="Picture 26" descr=""/>
          <p:cNvPicPr/>
          <p:nvPr/>
        </p:nvPicPr>
        <p:blipFill>
          <a:blip r:embed="rId1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2" name="Picture 28" descr=""/>
          <p:cNvPicPr/>
          <p:nvPr/>
        </p:nvPicPr>
        <p:blipFill>
          <a:blip r:embed="rId14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3" name="Picture 29" descr=""/>
          <p:cNvPicPr/>
          <p:nvPr/>
        </p:nvPicPr>
        <p:blipFill>
          <a:blip r:embed="rId15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84" name="CustomShape 6"/>
          <p:cNvSpPr/>
          <p:nvPr/>
        </p:nvSpPr>
        <p:spPr>
          <a:xfrm>
            <a:off x="390960" y="5157360"/>
            <a:ext cx="3563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Continuous integration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Continuous deployment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67720" y="181080"/>
            <a:ext cx="15404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6" name="Picture 46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7" name="Picture 51" descr=""/>
          <p:cNvPicPr/>
          <p:nvPr/>
        </p:nvPicPr>
        <p:blipFill>
          <a:blip r:embed="rId2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88" name="Picture 8" descr=""/>
          <p:cNvPicPr/>
          <p:nvPr/>
        </p:nvPicPr>
        <p:blipFill>
          <a:blip r:embed="rId3"/>
          <a:stretch/>
        </p:blipFill>
        <p:spPr>
          <a:xfrm>
            <a:off x="1612080" y="1871280"/>
            <a:ext cx="5551560" cy="416340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3072600" y="3645000"/>
            <a:ext cx="610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(1)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4415760" y="3491640"/>
            <a:ext cx="610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(2)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1" name="Picture 13" descr="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2" name="Picture 14" descr=""/>
          <p:cNvPicPr/>
          <p:nvPr/>
        </p:nvPicPr>
        <p:blipFill>
          <a:blip r:embed="rId5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3" name="Picture 15" descr=""/>
          <p:cNvPicPr/>
          <p:nvPr/>
        </p:nvPicPr>
        <p:blipFill>
          <a:blip r:embed="rId6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294" name="Picture 16" descr=""/>
          <p:cNvPicPr/>
          <p:nvPr/>
        </p:nvPicPr>
        <p:blipFill>
          <a:blip r:embed="rId7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Picture 46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236880" y="1377000"/>
            <a:ext cx="882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Logs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8" name="Picture 1" descr=""/>
          <p:cNvPicPr/>
          <p:nvPr/>
        </p:nvPicPr>
        <p:blipFill>
          <a:blip r:embed="rId2"/>
          <a:stretch/>
        </p:blipFill>
        <p:spPr>
          <a:xfrm>
            <a:off x="1187640" y="2205000"/>
            <a:ext cx="6698520" cy="4031640"/>
          </a:xfrm>
          <a:prstGeom prst="rect">
            <a:avLst/>
          </a:prstGeom>
          <a:ln>
            <a:noFill/>
          </a:ln>
        </p:spPr>
      </p:pic>
      <p:pic>
        <p:nvPicPr>
          <p:cNvPr id="299" name="Picture 4" descr="Résultat de recherche d'images pour &quot;file log icon&quot;"/>
          <p:cNvPicPr/>
          <p:nvPr/>
        </p:nvPicPr>
        <p:blipFill>
          <a:blip r:embed="rId3"/>
          <a:stretch/>
        </p:blipFill>
        <p:spPr>
          <a:xfrm>
            <a:off x="7092360" y="206100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0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7236360" y="337464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1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7539480" y="497052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2" name="Picture 4" descr="Résultat de recherche d'images pour &quot;file log icon&quot;"/>
          <p:cNvPicPr/>
          <p:nvPr/>
        </p:nvPicPr>
        <p:blipFill>
          <a:blip r:embed="rId6"/>
          <a:stretch/>
        </p:blipFill>
        <p:spPr>
          <a:xfrm>
            <a:off x="4918320" y="2162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3" name="Picture 4" descr="Résultat de recherche d'images pour &quot;file log icon&quot;"/>
          <p:cNvPicPr/>
          <p:nvPr/>
        </p:nvPicPr>
        <p:blipFill>
          <a:blip r:embed="rId7"/>
          <a:stretch/>
        </p:blipFill>
        <p:spPr>
          <a:xfrm>
            <a:off x="2736000" y="209052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Résultat de recherche d'images pour &quot;file log icon&quot;"/>
          <p:cNvPicPr/>
          <p:nvPr/>
        </p:nvPicPr>
        <p:blipFill>
          <a:blip r:embed="rId8"/>
          <a:stretch/>
        </p:blipFill>
        <p:spPr>
          <a:xfrm>
            <a:off x="3031560" y="395244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5" name="Picture 4" descr="Résultat de recherche d'images pour &quot;file log icon&quot;"/>
          <p:cNvPicPr/>
          <p:nvPr/>
        </p:nvPicPr>
        <p:blipFill>
          <a:blip r:embed="rId9"/>
          <a:stretch/>
        </p:blipFill>
        <p:spPr>
          <a:xfrm>
            <a:off x="5436000" y="429156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06" name="Picture 22" descr=""/>
          <p:cNvPicPr/>
          <p:nvPr/>
        </p:nvPicPr>
        <p:blipFill>
          <a:blip r:embed="rId10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7" name="Picture 23" descr=""/>
          <p:cNvPicPr/>
          <p:nvPr/>
        </p:nvPicPr>
        <p:blipFill>
          <a:blip r:embed="rId11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8" name="Picture 24" descr=""/>
          <p:cNvPicPr/>
          <p:nvPr/>
        </p:nvPicPr>
        <p:blipFill>
          <a:blip r:embed="rId12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09" name="Picture 25" descr=""/>
          <p:cNvPicPr/>
          <p:nvPr/>
        </p:nvPicPr>
        <p:blipFill>
          <a:blip r:embed="rId13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10" name="Picture 26" descr=""/>
          <p:cNvPicPr/>
          <p:nvPr/>
        </p:nvPicPr>
        <p:blipFill>
          <a:blip r:embed="rId14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2" name="Picture 46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13" name="Picture 1" descr=""/>
          <p:cNvPicPr/>
          <p:nvPr/>
        </p:nvPicPr>
        <p:blipFill>
          <a:blip r:embed="rId2"/>
          <a:stretch/>
        </p:blipFill>
        <p:spPr>
          <a:xfrm>
            <a:off x="4284000" y="2391120"/>
            <a:ext cx="4425480" cy="2663640"/>
          </a:xfrm>
          <a:prstGeom prst="rect">
            <a:avLst/>
          </a:prstGeom>
          <a:ln>
            <a:noFill/>
          </a:ln>
        </p:spPr>
      </p:pic>
      <p:pic>
        <p:nvPicPr>
          <p:cNvPr id="314" name="Picture 4" descr="Résultat de recherche d'images pour &quot;file log icon&quot;"/>
          <p:cNvPicPr/>
          <p:nvPr/>
        </p:nvPicPr>
        <p:blipFill>
          <a:blip r:embed="rId3"/>
          <a:stretch/>
        </p:blipFill>
        <p:spPr>
          <a:xfrm>
            <a:off x="1522440" y="3134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5" name="Picture 4" descr="Résultat de recherche d'images pour &quot;file log icon&quot;"/>
          <p:cNvPicPr/>
          <p:nvPr/>
        </p:nvPicPr>
        <p:blipFill>
          <a:blip r:embed="rId4"/>
          <a:stretch/>
        </p:blipFill>
        <p:spPr>
          <a:xfrm>
            <a:off x="1823760" y="2918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6" name="Picture 4" descr="Résultat de recherche d'images pour &quot;file log icon&quot;"/>
          <p:cNvPicPr/>
          <p:nvPr/>
        </p:nvPicPr>
        <p:blipFill>
          <a:blip r:embed="rId5"/>
          <a:stretch/>
        </p:blipFill>
        <p:spPr>
          <a:xfrm>
            <a:off x="1703520" y="2990880"/>
            <a:ext cx="599400" cy="599400"/>
          </a:xfrm>
          <a:prstGeom prst="rect">
            <a:avLst/>
          </a:prstGeom>
          <a:ln>
            <a:noFill/>
          </a:ln>
        </p:spPr>
      </p:pic>
      <p:pic>
        <p:nvPicPr>
          <p:cNvPr id="317" name="Picture 4" descr="Résultat de recherche d'images pour &quot;file log icon&quot;"/>
          <p:cNvPicPr/>
          <p:nvPr/>
        </p:nvPicPr>
        <p:blipFill>
          <a:blip r:embed="rId6"/>
          <a:stretch/>
        </p:blipFill>
        <p:spPr>
          <a:xfrm>
            <a:off x="1607760" y="3062880"/>
            <a:ext cx="599400" cy="59940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108000" y="1377000"/>
            <a:ext cx="3145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Centralized logging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9" name="Picture 2" descr="Résultat de recherche d'images pour &quot;kibana logstash elasticsearch&quot;"/>
          <p:cNvPicPr/>
          <p:nvPr/>
        </p:nvPicPr>
        <p:blipFill>
          <a:blip r:embed="rId7"/>
          <a:stretch/>
        </p:blipFill>
        <p:spPr>
          <a:xfrm>
            <a:off x="327600" y="3663000"/>
            <a:ext cx="1732680" cy="1704240"/>
          </a:xfrm>
          <a:prstGeom prst="rect">
            <a:avLst/>
          </a:prstGeom>
          <a:ln>
            <a:noFill/>
          </a:ln>
        </p:spPr>
      </p:pic>
      <p:pic>
        <p:nvPicPr>
          <p:cNvPr id="320" name="Picture 15" descr=""/>
          <p:cNvPicPr/>
          <p:nvPr/>
        </p:nvPicPr>
        <p:blipFill>
          <a:blip r:embed="rId8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1" name="Picture 23" descr=""/>
          <p:cNvPicPr/>
          <p:nvPr/>
        </p:nvPicPr>
        <p:blipFill>
          <a:blip r:embed="rId9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2" name="Picture 24" descr=""/>
          <p:cNvPicPr/>
          <p:nvPr/>
        </p:nvPicPr>
        <p:blipFill>
          <a:blip r:embed="rId10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3" name="Picture 25" descr=""/>
          <p:cNvPicPr/>
          <p:nvPr/>
        </p:nvPicPr>
        <p:blipFill>
          <a:blip r:embed="rId11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24" name="Picture 26" descr=""/>
          <p:cNvPicPr/>
          <p:nvPr/>
        </p:nvPicPr>
        <p:blipFill>
          <a:blip r:embed="rId1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3" descr=""/>
          <p:cNvPicPr/>
          <p:nvPr/>
        </p:nvPicPr>
        <p:blipFill>
          <a:blip r:embed="rId1"/>
          <a:stretch/>
        </p:blipFill>
        <p:spPr>
          <a:xfrm>
            <a:off x="0" y="2207160"/>
            <a:ext cx="5112000" cy="46501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2293200" y="332640"/>
            <a:ext cx="4357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Architectural style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6" name="Picture 46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169200" y="1377000"/>
            <a:ext cx="1843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monitoring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Picture 2" descr="http://46zwyrvli634e39iq2l9mv8g.wpengine.netdna-cdn.com/wp-content/uploads/2015/04/9syf9vz54ec-khi41sge0hq6oqmaafkwdxvbncgzrq5ciif1ehycm4blv5ipaaplmbqxb-pbrsnvhsiqq6jfkvavf3dfwvimzkp-e1pfwptsweoc72iz0wmorwm6vbpemuls01q.png"/>
          <p:cNvPicPr/>
          <p:nvPr/>
        </p:nvPicPr>
        <p:blipFill>
          <a:blip r:embed="rId2"/>
          <a:stretch/>
        </p:blipFill>
        <p:spPr>
          <a:xfrm>
            <a:off x="821880" y="2061000"/>
            <a:ext cx="7223040" cy="3308760"/>
          </a:xfrm>
          <a:prstGeom prst="rect">
            <a:avLst/>
          </a:prstGeom>
          <a:ln>
            <a:noFill/>
          </a:ln>
        </p:spPr>
      </p:pic>
      <p:pic>
        <p:nvPicPr>
          <p:cNvPr id="329" name="Picture 4" descr="Résultat de recherche d'images pour &quot;appdynamics&quot;"/>
          <p:cNvPicPr/>
          <p:nvPr/>
        </p:nvPicPr>
        <p:blipFill>
          <a:blip r:embed="rId3"/>
          <a:stretch/>
        </p:blipFill>
        <p:spPr>
          <a:xfrm>
            <a:off x="7740360" y="5661360"/>
            <a:ext cx="959400" cy="784440"/>
          </a:xfrm>
          <a:prstGeom prst="rect">
            <a:avLst/>
          </a:prstGeom>
          <a:ln>
            <a:noFill/>
          </a:ln>
        </p:spPr>
      </p:pic>
      <p:pic>
        <p:nvPicPr>
          <p:cNvPr id="330" name="Picture 12" descr="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1" name="Picture 13" descr=""/>
          <p:cNvPicPr/>
          <p:nvPr/>
        </p:nvPicPr>
        <p:blipFill>
          <a:blip r:embed="rId5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2" name="Picture 14" descr=""/>
          <p:cNvPicPr/>
          <p:nvPr/>
        </p:nvPicPr>
        <p:blipFill>
          <a:blip r:embed="rId6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3" name="Picture 15" descr=""/>
          <p:cNvPicPr/>
          <p:nvPr/>
        </p:nvPicPr>
        <p:blipFill>
          <a:blip r:embed="rId7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34" name="Picture 16" descr=""/>
          <p:cNvPicPr/>
          <p:nvPr/>
        </p:nvPicPr>
        <p:blipFill>
          <a:blip r:embed="rId8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286960" y="181080"/>
            <a:ext cx="2927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observable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6" name="Picture 46" descr=""/>
          <p:cNvPicPr/>
          <p:nvPr/>
        </p:nvPicPr>
        <p:blipFill>
          <a:blip r:embed="rId1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171720" y="1377000"/>
            <a:ext cx="2397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Correlation ids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8" name="Picture 1" descr=""/>
          <p:cNvPicPr/>
          <p:nvPr/>
        </p:nvPicPr>
        <p:blipFill>
          <a:blip r:embed="rId2"/>
          <a:stretch/>
        </p:blipFill>
        <p:spPr>
          <a:xfrm>
            <a:off x="971640" y="2306880"/>
            <a:ext cx="6698520" cy="403164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879200" y="232272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2878920" y="2997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5183640" y="3573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6496200" y="4941000"/>
            <a:ext cx="976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66cc"/>
                </a:solidFill>
                <a:latin typeface="Claire Hand"/>
                <a:ea typeface="DejaVu Sans"/>
              </a:rPr>
              <a:t>ID 5678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3" name="Picture 15" descr=""/>
          <p:cNvPicPr/>
          <p:nvPr/>
        </p:nvPicPr>
        <p:blipFill>
          <a:blip r:embed="rId3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4" name="Picture 16" descr=""/>
          <p:cNvPicPr/>
          <p:nvPr/>
        </p:nvPicPr>
        <p:blipFill>
          <a:blip r:embed="rId4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5" name="Picture 17" descr=""/>
          <p:cNvPicPr/>
          <p:nvPr/>
        </p:nvPicPr>
        <p:blipFill>
          <a:blip r:embed="rId5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6" name="Picture 18" descr=""/>
          <p:cNvPicPr/>
          <p:nvPr/>
        </p:nvPicPr>
        <p:blipFill>
          <a:blip r:embed="rId6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47" name="Picture 19" descr=""/>
          <p:cNvPicPr/>
          <p:nvPr/>
        </p:nvPicPr>
        <p:blipFill>
          <a:blip r:embed="rId7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811520" y="1700640"/>
            <a:ext cx="4908960" cy="41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360">
              <a:lnSpc>
                <a:spcPct val="100000"/>
              </a:lnSpc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hide implementation details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Automation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 observable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855800" y="642600"/>
            <a:ext cx="2386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principles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129480" y="3141000"/>
            <a:ext cx="2884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Advantages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1"/>
          <p:cNvGrpSpPr/>
          <p:nvPr/>
        </p:nvGrpSpPr>
        <p:grpSpPr>
          <a:xfrm>
            <a:off x="2483640" y="2397960"/>
            <a:ext cx="1661040" cy="2110320"/>
            <a:chOff x="2483640" y="2397960"/>
            <a:chExt cx="1661040" cy="2110320"/>
          </a:xfrm>
        </p:grpSpPr>
        <p:pic>
          <p:nvPicPr>
            <p:cNvPr id="352" name="Picture 6" descr=""/>
            <p:cNvPicPr/>
            <p:nvPr/>
          </p:nvPicPr>
          <p:blipFill>
            <a:blip r:embed="rId1"/>
            <a:stretch/>
          </p:blipFill>
          <p:spPr>
            <a:xfrm>
              <a:off x="2483640" y="2397960"/>
              <a:ext cx="1661040" cy="211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3" name="Picture 7" descr=""/>
            <p:cNvPicPr/>
            <p:nvPr/>
          </p:nvPicPr>
          <p:blipFill>
            <a:blip r:embed="rId2"/>
            <a:stretch/>
          </p:blipFill>
          <p:spPr>
            <a:xfrm>
              <a:off x="3021120" y="2780640"/>
              <a:ext cx="636120" cy="195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4" name="Picture 18" descr="Résultat de recherche d'images pour &quot;mysql&quot;"/>
            <p:cNvPicPr/>
            <p:nvPr/>
          </p:nvPicPr>
          <p:blipFill>
            <a:blip r:embed="rId3"/>
            <a:stretch/>
          </p:blipFill>
          <p:spPr>
            <a:xfrm>
              <a:off x="2993760" y="3957480"/>
              <a:ext cx="651600" cy="271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5" name="Group 2"/>
          <p:cNvGrpSpPr/>
          <p:nvPr/>
        </p:nvGrpSpPr>
        <p:grpSpPr>
          <a:xfrm>
            <a:off x="683640" y="2443680"/>
            <a:ext cx="1643040" cy="2087640"/>
            <a:chOff x="683640" y="2443680"/>
            <a:chExt cx="1643040" cy="2087640"/>
          </a:xfrm>
        </p:grpSpPr>
        <p:pic>
          <p:nvPicPr>
            <p:cNvPr id="356" name="Picture 10" descr=""/>
            <p:cNvPicPr/>
            <p:nvPr/>
          </p:nvPicPr>
          <p:blipFill>
            <a:blip r:embed="rId4"/>
            <a:stretch/>
          </p:blipFill>
          <p:spPr>
            <a:xfrm>
              <a:off x="683640" y="2443680"/>
              <a:ext cx="1643040" cy="2087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7" name="Picture 11" descr=""/>
            <p:cNvPicPr/>
            <p:nvPr/>
          </p:nvPicPr>
          <p:blipFill>
            <a:blip r:embed="rId5"/>
            <a:stretch/>
          </p:blipFill>
          <p:spPr>
            <a:xfrm>
              <a:off x="916560" y="2628360"/>
              <a:ext cx="1046880" cy="52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8" name="Picture 20" descr="Résultat de recherche d'images pour &quot;mongodb&quot;"/>
            <p:cNvPicPr/>
            <p:nvPr/>
          </p:nvPicPr>
          <p:blipFill>
            <a:blip r:embed="rId6"/>
            <a:stretch/>
          </p:blipFill>
          <p:spPr>
            <a:xfrm>
              <a:off x="916560" y="4083840"/>
              <a:ext cx="984600" cy="266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9" name="CustomShape 3"/>
          <p:cNvSpPr/>
          <p:nvPr/>
        </p:nvSpPr>
        <p:spPr>
          <a:xfrm>
            <a:off x="569520" y="144000"/>
            <a:ext cx="3329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Polyglot architecture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0" name="Picture 14" descr=""/>
          <p:cNvPicPr/>
          <p:nvPr/>
        </p:nvPicPr>
        <p:blipFill>
          <a:blip r:embed="rId7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3234600" y="5229000"/>
            <a:ext cx="4103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The right technology for the job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reduce technical debt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435320" y="144000"/>
            <a:ext cx="32018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Evolutionary design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3" name="Picture 14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64" name="Picture 16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5522040" y="5076000"/>
            <a:ext cx="352260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e95612"/>
                </a:solidFill>
                <a:latin typeface="Claire Hand"/>
                <a:ea typeface="DejaVu Sans"/>
              </a:rPr>
              <a:t>Remove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e95612"/>
                </a:solidFill>
                <a:latin typeface="Claire Hand"/>
                <a:ea typeface="DejaVu Sans"/>
              </a:rPr>
              <a:t>Add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e95612"/>
                </a:solidFill>
                <a:latin typeface="Claire Hand"/>
                <a:ea typeface="DejaVu Sans"/>
              </a:rPr>
              <a:t>Replace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e95612"/>
                </a:solidFill>
                <a:latin typeface="Claire Hand"/>
                <a:ea typeface="DejaVu Sans"/>
              </a:rPr>
              <a:t>Experimental microservice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e95612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e95612"/>
                </a:solidFill>
                <a:latin typeface="Claire Hand"/>
                <a:ea typeface="DejaVu Sans"/>
              </a:rPr>
              <a:t>Grow at “no” cost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Picture 19" descr=""/>
          <p:cNvPicPr/>
          <p:nvPr/>
        </p:nvPicPr>
        <p:blipFill>
          <a:blip r:embed="rId3"/>
          <a:stretch/>
        </p:blipFill>
        <p:spPr>
          <a:xfrm>
            <a:off x="1485360" y="1543320"/>
            <a:ext cx="5741640" cy="353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348280" y="144000"/>
            <a:ext cx="320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Selective scalability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Picture 14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69" name="Picture 16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5624640" y="2565000"/>
            <a:ext cx="15649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9b7cd"/>
                </a:solidFill>
                <a:latin typeface="Claire Hand"/>
                <a:ea typeface="DejaVu Sans"/>
              </a:rPr>
              <a:t>Nb users &gt; 500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71" name="Picture 6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2" name="Picture 8" descr=""/>
          <p:cNvPicPr/>
          <p:nvPr/>
        </p:nvPicPr>
        <p:blipFill>
          <a:blip r:embed="rId4"/>
          <a:stretch/>
        </p:blipFill>
        <p:spPr>
          <a:xfrm>
            <a:off x="1386000" y="1458000"/>
            <a:ext cx="5888520" cy="38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015800" y="144000"/>
            <a:ext cx="2014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Big vs small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4" name="Picture 14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5" name="Picture 16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1977840" y="2664360"/>
            <a:ext cx="6347160" cy="26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Smaller code base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Simpler to develop / test / deploy / scale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Start faster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Easier for new developers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7" name="Picture 6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8" name="Picture 7" descr=""/>
          <p:cNvPicPr/>
          <p:nvPr/>
        </p:nvPicPr>
        <p:blipFill>
          <a:blip r:embed="rId4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379" name="Picture 2" descr="C:\Users\Samuel\Google Drive\Dubna\Sans titre - 17-tick.png"/>
          <p:cNvPicPr/>
          <p:nvPr/>
        </p:nvPicPr>
        <p:blipFill>
          <a:blip r:embed="rId5"/>
          <a:stretch/>
        </p:blipFill>
        <p:spPr>
          <a:xfrm>
            <a:off x="1909080" y="263700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0" name="Picture 2" descr="C:\Users\Samuel\Google Drive\Dubna\Sans titre - 17-tick.png"/>
          <p:cNvPicPr/>
          <p:nvPr/>
        </p:nvPicPr>
        <p:blipFill>
          <a:blip r:embed="rId6"/>
          <a:stretch/>
        </p:blipFill>
        <p:spPr>
          <a:xfrm>
            <a:off x="1907640" y="334224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1" name="Picture 2" descr="C:\Users\Samuel\Google Drive\Dubna\Sans titre - 17-tick.png"/>
          <p:cNvPicPr/>
          <p:nvPr/>
        </p:nvPicPr>
        <p:blipFill>
          <a:blip r:embed="rId7"/>
          <a:stretch/>
        </p:blipFill>
        <p:spPr>
          <a:xfrm>
            <a:off x="1911240" y="4027320"/>
            <a:ext cx="374040" cy="500760"/>
          </a:xfrm>
          <a:prstGeom prst="rect">
            <a:avLst/>
          </a:prstGeom>
          <a:ln>
            <a:noFill/>
          </a:ln>
        </p:spPr>
      </p:pic>
      <p:pic>
        <p:nvPicPr>
          <p:cNvPr id="382" name="Picture 2" descr="C:\Users\Samuel\Google Drive\Dubna\Sans titre - 17-tick.png"/>
          <p:cNvPicPr/>
          <p:nvPr/>
        </p:nvPicPr>
        <p:blipFill>
          <a:blip r:embed="rId8"/>
          <a:stretch/>
        </p:blipFill>
        <p:spPr>
          <a:xfrm>
            <a:off x="1907640" y="4765320"/>
            <a:ext cx="374040" cy="5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270960" y="3141000"/>
            <a:ext cx="26348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drawbacks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189080" y="404640"/>
            <a:ext cx="4376880" cy="37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Distributed system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Consistency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Transaction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Request travelling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Slow (http)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Requires an ecosystem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Synchronous vs asynchronous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Integration tests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010520" y="4653000"/>
            <a:ext cx="669204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76092"/>
                </a:solidFill>
                <a:latin typeface="Claire Hand"/>
                <a:ea typeface="DejaVu Sans"/>
              </a:rPr>
              <a:t>Conclusion: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7609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76092"/>
                </a:solidFill>
                <a:latin typeface="Claire Hand"/>
                <a:ea typeface="DejaVu Sans"/>
              </a:rPr>
              <a:t>The Microservices architecture is more complex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76092"/>
                </a:solidFill>
                <a:latin typeface="Claire Hand"/>
                <a:ea typeface="DejaVu Sans"/>
              </a:rPr>
              <a:t>Than a monolith.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7609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76092"/>
                </a:solidFill>
                <a:latin typeface="Claire Hand"/>
                <a:ea typeface="DejaVu Sans"/>
              </a:rPr>
              <a:t>This the cost of growing and scaling easily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 descr=""/>
          <p:cNvPicPr/>
          <p:nvPr/>
        </p:nvPicPr>
        <p:blipFill>
          <a:blip r:embed="rId1"/>
          <a:stretch/>
        </p:blipFill>
        <p:spPr>
          <a:xfrm>
            <a:off x="3060000" y="1267200"/>
            <a:ext cx="3015720" cy="6955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3879000" y="644400"/>
            <a:ext cx="12387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laire Hand"/>
                <a:ea typeface="DejaVu Sans"/>
              </a:rPr>
              <a:t>SOA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913040" y="2016360"/>
            <a:ext cx="1270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service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757320" y="1989720"/>
            <a:ext cx="1456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oriented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5282640" y="1963440"/>
            <a:ext cx="2025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architecture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2917800" y="3385800"/>
            <a:ext cx="39531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Modernized version of SOA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2862720" y="4509000"/>
            <a:ext cx="421992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New world: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Speed of delivery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Scalability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Innovation / experimentation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Cloud / devops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671840" y="3070800"/>
            <a:ext cx="5899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 ecosystem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977040" y="144000"/>
            <a:ext cx="23360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8" name="Picture 9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389" name="Group 2"/>
          <p:cNvGrpSpPr/>
          <p:nvPr/>
        </p:nvGrpSpPr>
        <p:grpSpPr>
          <a:xfrm>
            <a:off x="908640" y="4975200"/>
            <a:ext cx="1805040" cy="1141920"/>
            <a:chOff x="908640" y="4975200"/>
            <a:chExt cx="1805040" cy="1141920"/>
          </a:xfrm>
        </p:grpSpPr>
        <p:pic>
          <p:nvPicPr>
            <p:cNvPr id="390" name="Picture 11" descr=""/>
            <p:cNvPicPr/>
            <p:nvPr/>
          </p:nvPicPr>
          <p:blipFill>
            <a:blip r:embed="rId2"/>
            <a:stretch/>
          </p:blipFill>
          <p:spPr>
            <a:xfrm>
              <a:off x="908640" y="4975200"/>
              <a:ext cx="1805040" cy="114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1" name="Picture 7" descr="C:\Users\Samuel\Google Drive\Dubna\Sans titre - 30 (2)-velo.png"/>
            <p:cNvPicPr/>
            <p:nvPr/>
          </p:nvPicPr>
          <p:blipFill>
            <a:blip r:embed="rId3"/>
            <a:stretch/>
          </p:blipFill>
          <p:spPr>
            <a:xfrm>
              <a:off x="1198800" y="5153760"/>
              <a:ext cx="1296000" cy="908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2" name="Group 3"/>
          <p:cNvGrpSpPr/>
          <p:nvPr/>
        </p:nvGrpSpPr>
        <p:grpSpPr>
          <a:xfrm>
            <a:off x="3517200" y="4956120"/>
            <a:ext cx="1682280" cy="1064520"/>
            <a:chOff x="3517200" y="4956120"/>
            <a:chExt cx="1682280" cy="1064520"/>
          </a:xfrm>
        </p:grpSpPr>
        <p:pic>
          <p:nvPicPr>
            <p:cNvPr id="393" name="Picture 14" descr=""/>
            <p:cNvPicPr/>
            <p:nvPr/>
          </p:nvPicPr>
          <p:blipFill>
            <a:blip r:embed="rId4"/>
            <a:stretch/>
          </p:blipFill>
          <p:spPr>
            <a:xfrm>
              <a:off x="3517200" y="4956120"/>
              <a:ext cx="1682280" cy="106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4" name="Picture 7" descr="C:\Users\Samuel\Google Drive\Dubna\Sans titre - 30 (2)-velo.png"/>
            <p:cNvPicPr/>
            <p:nvPr/>
          </p:nvPicPr>
          <p:blipFill>
            <a:blip r:embed="rId5"/>
            <a:stretch/>
          </p:blipFill>
          <p:spPr>
            <a:xfrm>
              <a:off x="3787560" y="5122800"/>
              <a:ext cx="1208160" cy="846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5" name="Group 4"/>
          <p:cNvGrpSpPr/>
          <p:nvPr/>
        </p:nvGrpSpPr>
        <p:grpSpPr>
          <a:xfrm>
            <a:off x="6300360" y="4833360"/>
            <a:ext cx="1876680" cy="1187280"/>
            <a:chOff x="6300360" y="4833360"/>
            <a:chExt cx="1876680" cy="1187280"/>
          </a:xfrm>
        </p:grpSpPr>
        <p:pic>
          <p:nvPicPr>
            <p:cNvPr id="396" name="Picture 17" descr=""/>
            <p:cNvPicPr/>
            <p:nvPr/>
          </p:nvPicPr>
          <p:blipFill>
            <a:blip r:embed="rId6"/>
            <a:stretch/>
          </p:blipFill>
          <p:spPr>
            <a:xfrm>
              <a:off x="6300360" y="4833360"/>
              <a:ext cx="1876680" cy="11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7" name="Picture 7" descr="C:\Users\Samuel\Google Drive\Dubna\Sans titre - 30 (2)-velo.png"/>
            <p:cNvPicPr/>
            <p:nvPr/>
          </p:nvPicPr>
          <p:blipFill>
            <a:blip r:embed="rId7"/>
            <a:stretch/>
          </p:blipFill>
          <p:spPr>
            <a:xfrm>
              <a:off x="6601680" y="5019120"/>
              <a:ext cx="134748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8" name="Group 5"/>
          <p:cNvGrpSpPr/>
          <p:nvPr/>
        </p:nvGrpSpPr>
        <p:grpSpPr>
          <a:xfrm>
            <a:off x="3924000" y="1196640"/>
            <a:ext cx="1216440" cy="999000"/>
            <a:chOff x="3924000" y="1196640"/>
            <a:chExt cx="1216440" cy="999000"/>
          </a:xfrm>
        </p:grpSpPr>
        <p:pic>
          <p:nvPicPr>
            <p:cNvPr id="399" name="Picture 20" descr=""/>
            <p:cNvPicPr/>
            <p:nvPr/>
          </p:nvPicPr>
          <p:blipFill>
            <a:blip r:embed="rId8"/>
            <a:stretch/>
          </p:blipFill>
          <p:spPr>
            <a:xfrm>
              <a:off x="3924000" y="1196640"/>
              <a:ext cx="1216440" cy="99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0" name="Picture 21" descr="C:\Users\Samuel\Google Drive\Dubna\Sans titre - 30 (2)-car.png"/>
            <p:cNvPicPr/>
            <p:nvPr/>
          </p:nvPicPr>
          <p:blipFill>
            <a:blip r:embed="rId9"/>
            <a:stretch/>
          </p:blipFill>
          <p:spPr>
            <a:xfrm>
              <a:off x="4066200" y="1340640"/>
              <a:ext cx="1000800" cy="768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01" name="Picture 23" descr=""/>
          <p:cNvPicPr/>
          <p:nvPr/>
        </p:nvPicPr>
        <p:blipFill>
          <a:blip r:embed="rId10"/>
          <a:stretch/>
        </p:blipFill>
        <p:spPr>
          <a:xfrm>
            <a:off x="3863520" y="3141000"/>
            <a:ext cx="1203480" cy="988200"/>
          </a:xfrm>
          <a:prstGeom prst="rect">
            <a:avLst/>
          </a:prstGeom>
          <a:ln>
            <a:noFill/>
          </a:ln>
        </p:spPr>
      </p:pic>
      <p:pic>
        <p:nvPicPr>
          <p:cNvPr id="402" name="Picture 24" descr=""/>
          <p:cNvPicPr/>
          <p:nvPr/>
        </p:nvPicPr>
        <p:blipFill>
          <a:blip r:embed="rId11"/>
          <a:stretch/>
        </p:blipFill>
        <p:spPr>
          <a:xfrm rot="2324400">
            <a:off x="4854240" y="4377960"/>
            <a:ext cx="1767960" cy="553320"/>
          </a:xfrm>
          <a:prstGeom prst="rect">
            <a:avLst/>
          </a:prstGeom>
          <a:ln>
            <a:noFill/>
          </a:ln>
        </p:spPr>
      </p:pic>
      <p:pic>
        <p:nvPicPr>
          <p:cNvPr id="403" name="Picture 25" descr=""/>
          <p:cNvPicPr/>
          <p:nvPr/>
        </p:nvPicPr>
        <p:blipFill>
          <a:blip r:embed="rId12"/>
          <a:stretch/>
        </p:blipFill>
        <p:spPr>
          <a:xfrm rot="8638800">
            <a:off x="2378160" y="4280040"/>
            <a:ext cx="1767960" cy="553320"/>
          </a:xfrm>
          <a:prstGeom prst="rect">
            <a:avLst/>
          </a:prstGeom>
          <a:ln>
            <a:noFill/>
          </a:ln>
        </p:spPr>
      </p:pic>
      <p:pic>
        <p:nvPicPr>
          <p:cNvPr id="404" name="Picture 26" descr=""/>
          <p:cNvPicPr/>
          <p:nvPr/>
        </p:nvPicPr>
        <p:blipFill>
          <a:blip r:embed="rId13"/>
          <a:stretch/>
        </p:blipFill>
        <p:spPr>
          <a:xfrm rot="5400000">
            <a:off x="3964320" y="4304160"/>
            <a:ext cx="1015200" cy="518400"/>
          </a:xfrm>
          <a:prstGeom prst="rect">
            <a:avLst/>
          </a:prstGeom>
          <a:ln>
            <a:noFill/>
          </a:ln>
        </p:spPr>
      </p:pic>
      <p:pic>
        <p:nvPicPr>
          <p:cNvPr id="405" name="Picture 27" descr=""/>
          <p:cNvPicPr/>
          <p:nvPr/>
        </p:nvPicPr>
        <p:blipFill>
          <a:blip r:embed="rId14"/>
          <a:stretch/>
        </p:blipFill>
        <p:spPr>
          <a:xfrm rot="5400000">
            <a:off x="3979800" y="2381400"/>
            <a:ext cx="1015200" cy="518400"/>
          </a:xfrm>
          <a:prstGeom prst="rect">
            <a:avLst/>
          </a:prstGeom>
          <a:ln>
            <a:noFill/>
          </a:ln>
        </p:spPr>
      </p:pic>
      <p:sp>
        <p:nvSpPr>
          <p:cNvPr id="406" name="CustomShape 6"/>
          <p:cNvSpPr/>
          <p:nvPr/>
        </p:nvSpPr>
        <p:spPr>
          <a:xfrm>
            <a:off x="3749760" y="3301200"/>
            <a:ext cx="142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848880" y="144000"/>
            <a:ext cx="4231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Load balancer (client side)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8" name="Picture 9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09" name="Group 2"/>
          <p:cNvGrpSpPr/>
          <p:nvPr/>
        </p:nvGrpSpPr>
        <p:grpSpPr>
          <a:xfrm>
            <a:off x="1190520" y="4842720"/>
            <a:ext cx="1805040" cy="1141920"/>
            <a:chOff x="1190520" y="4842720"/>
            <a:chExt cx="1805040" cy="1141920"/>
          </a:xfrm>
        </p:grpSpPr>
        <p:pic>
          <p:nvPicPr>
            <p:cNvPr id="410" name="Picture 11" descr=""/>
            <p:cNvPicPr/>
            <p:nvPr/>
          </p:nvPicPr>
          <p:blipFill>
            <a:blip r:embed="rId2"/>
            <a:stretch/>
          </p:blipFill>
          <p:spPr>
            <a:xfrm>
              <a:off x="1190520" y="4842720"/>
              <a:ext cx="1805040" cy="1141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1" name="Picture 7" descr="C:\Users\Samuel\Google Drive\Dubna\Sans titre - 30 (2)-velo.png"/>
            <p:cNvPicPr/>
            <p:nvPr/>
          </p:nvPicPr>
          <p:blipFill>
            <a:blip r:embed="rId3"/>
            <a:stretch/>
          </p:blipFill>
          <p:spPr>
            <a:xfrm>
              <a:off x="1480680" y="5021280"/>
              <a:ext cx="1296000" cy="908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2" name="Group 3"/>
          <p:cNvGrpSpPr/>
          <p:nvPr/>
        </p:nvGrpSpPr>
        <p:grpSpPr>
          <a:xfrm>
            <a:off x="3166200" y="4934160"/>
            <a:ext cx="1682280" cy="1064520"/>
            <a:chOff x="3166200" y="4934160"/>
            <a:chExt cx="1682280" cy="1064520"/>
          </a:xfrm>
        </p:grpSpPr>
        <p:pic>
          <p:nvPicPr>
            <p:cNvPr id="413" name="Picture 14" descr=""/>
            <p:cNvPicPr/>
            <p:nvPr/>
          </p:nvPicPr>
          <p:blipFill>
            <a:blip r:embed="rId4"/>
            <a:stretch/>
          </p:blipFill>
          <p:spPr>
            <a:xfrm>
              <a:off x="3166200" y="4934160"/>
              <a:ext cx="1682280" cy="106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4" name="Picture 7" descr="C:\Users\Samuel\Google Drive\Dubna\Sans titre - 30 (2)-velo.png"/>
            <p:cNvPicPr/>
            <p:nvPr/>
          </p:nvPicPr>
          <p:blipFill>
            <a:blip r:embed="rId5"/>
            <a:stretch/>
          </p:blipFill>
          <p:spPr>
            <a:xfrm>
              <a:off x="3436560" y="5100480"/>
              <a:ext cx="1208160" cy="846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5" name="Group 4"/>
          <p:cNvGrpSpPr/>
          <p:nvPr/>
        </p:nvGrpSpPr>
        <p:grpSpPr>
          <a:xfrm>
            <a:off x="5266440" y="4905360"/>
            <a:ext cx="1876680" cy="1187280"/>
            <a:chOff x="5266440" y="4905360"/>
            <a:chExt cx="1876680" cy="1187280"/>
          </a:xfrm>
        </p:grpSpPr>
        <p:pic>
          <p:nvPicPr>
            <p:cNvPr id="416" name="Picture 17" descr=""/>
            <p:cNvPicPr/>
            <p:nvPr/>
          </p:nvPicPr>
          <p:blipFill>
            <a:blip r:embed="rId6"/>
            <a:stretch/>
          </p:blipFill>
          <p:spPr>
            <a:xfrm>
              <a:off x="5266440" y="4905360"/>
              <a:ext cx="1876680" cy="1187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7" name="Picture 7" descr="C:\Users\Samuel\Google Drive\Dubna\Sans titre - 30 (2)-velo.png"/>
            <p:cNvPicPr/>
            <p:nvPr/>
          </p:nvPicPr>
          <p:blipFill>
            <a:blip r:embed="rId7"/>
            <a:stretch/>
          </p:blipFill>
          <p:spPr>
            <a:xfrm>
              <a:off x="5567760" y="5091120"/>
              <a:ext cx="134748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8" name="Group 5"/>
          <p:cNvGrpSpPr/>
          <p:nvPr/>
        </p:nvGrpSpPr>
        <p:grpSpPr>
          <a:xfrm>
            <a:off x="3517200" y="1472040"/>
            <a:ext cx="2591640" cy="2127960"/>
            <a:chOff x="3517200" y="1472040"/>
            <a:chExt cx="2591640" cy="2127960"/>
          </a:xfrm>
        </p:grpSpPr>
        <p:pic>
          <p:nvPicPr>
            <p:cNvPr id="419" name="Picture 20" descr=""/>
            <p:cNvPicPr/>
            <p:nvPr/>
          </p:nvPicPr>
          <p:blipFill>
            <a:blip r:embed="rId8"/>
            <a:stretch/>
          </p:blipFill>
          <p:spPr>
            <a:xfrm>
              <a:off x="3517200" y="1472040"/>
              <a:ext cx="2591640" cy="212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0" name="Picture 21" descr="C:\Users\Samuel\Google Drive\Dubna\Sans titre - 30 (2)-car.png"/>
            <p:cNvPicPr/>
            <p:nvPr/>
          </p:nvPicPr>
          <p:blipFill>
            <a:blip r:embed="rId9"/>
            <a:stretch/>
          </p:blipFill>
          <p:spPr>
            <a:xfrm>
              <a:off x="4509000" y="1754640"/>
              <a:ext cx="1381680" cy="1062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21" name="Picture 24" descr=""/>
          <p:cNvPicPr/>
          <p:nvPr/>
        </p:nvPicPr>
        <p:blipFill>
          <a:blip r:embed="rId10"/>
          <a:stretch/>
        </p:blipFill>
        <p:spPr>
          <a:xfrm rot="2324400">
            <a:off x="3866760" y="3996360"/>
            <a:ext cx="2449080" cy="409680"/>
          </a:xfrm>
          <a:prstGeom prst="rect">
            <a:avLst/>
          </a:prstGeom>
          <a:ln>
            <a:noFill/>
          </a:ln>
        </p:spPr>
      </p:pic>
      <p:pic>
        <p:nvPicPr>
          <p:cNvPr id="422" name="Picture 25" descr=""/>
          <p:cNvPicPr/>
          <p:nvPr/>
        </p:nvPicPr>
        <p:blipFill>
          <a:blip r:embed="rId11"/>
          <a:stretch/>
        </p:blipFill>
        <p:spPr>
          <a:xfrm rot="8638800">
            <a:off x="1940760" y="3873960"/>
            <a:ext cx="2273400" cy="553320"/>
          </a:xfrm>
          <a:prstGeom prst="rect">
            <a:avLst/>
          </a:prstGeom>
          <a:ln>
            <a:noFill/>
          </a:ln>
        </p:spPr>
      </p:pic>
      <p:pic>
        <p:nvPicPr>
          <p:cNvPr id="423" name="Picture 26" descr=""/>
          <p:cNvPicPr/>
          <p:nvPr/>
        </p:nvPicPr>
        <p:blipFill>
          <a:blip r:embed="rId12"/>
          <a:stretch/>
        </p:blipFill>
        <p:spPr>
          <a:xfrm rot="5400000">
            <a:off x="3315960" y="4023360"/>
            <a:ext cx="1508040" cy="465120"/>
          </a:xfrm>
          <a:prstGeom prst="rect">
            <a:avLst/>
          </a:prstGeom>
          <a:ln>
            <a:noFill/>
          </a:ln>
        </p:spPr>
      </p:pic>
      <p:grpSp>
        <p:nvGrpSpPr>
          <p:cNvPr id="424" name="Group 6"/>
          <p:cNvGrpSpPr/>
          <p:nvPr/>
        </p:nvGrpSpPr>
        <p:grpSpPr>
          <a:xfrm>
            <a:off x="3554280" y="2701080"/>
            <a:ext cx="1161000" cy="804600"/>
            <a:chOff x="3554280" y="2701080"/>
            <a:chExt cx="1161000" cy="804600"/>
          </a:xfrm>
        </p:grpSpPr>
        <p:pic>
          <p:nvPicPr>
            <p:cNvPr id="425" name="Picture 23" descr=""/>
            <p:cNvPicPr/>
            <p:nvPr/>
          </p:nvPicPr>
          <p:blipFill>
            <a:blip r:embed="rId13"/>
            <a:stretch/>
          </p:blipFill>
          <p:spPr>
            <a:xfrm>
              <a:off x="3661920" y="2701080"/>
              <a:ext cx="979920" cy="80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6" name="CustomShape 7"/>
            <p:cNvSpPr/>
            <p:nvPr/>
          </p:nvSpPr>
          <p:spPr>
            <a:xfrm>
              <a:off x="3554280" y="2831400"/>
              <a:ext cx="1161000" cy="576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Load balancer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"/>
          <p:cNvGrpSpPr/>
          <p:nvPr/>
        </p:nvGrpSpPr>
        <p:grpSpPr>
          <a:xfrm>
            <a:off x="5724000" y="3776040"/>
            <a:ext cx="2078280" cy="1315080"/>
            <a:chOff x="5724000" y="3776040"/>
            <a:chExt cx="2078280" cy="1315080"/>
          </a:xfrm>
        </p:grpSpPr>
        <p:pic>
          <p:nvPicPr>
            <p:cNvPr id="428" name="Picture 5" descr=""/>
            <p:cNvPicPr/>
            <p:nvPr/>
          </p:nvPicPr>
          <p:blipFill>
            <a:blip r:embed="rId1"/>
            <a:stretch/>
          </p:blipFill>
          <p:spPr>
            <a:xfrm>
              <a:off x="5724000" y="3776040"/>
              <a:ext cx="2078280" cy="1315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9" name="Picture 7" descr="C:\Users\Samuel\Google Drive\Dubna\Sans titre - 30 (2)-velo.png"/>
            <p:cNvPicPr/>
            <p:nvPr/>
          </p:nvPicPr>
          <p:blipFill>
            <a:blip r:embed="rId2"/>
            <a:stretch/>
          </p:blipFill>
          <p:spPr>
            <a:xfrm>
              <a:off x="6058080" y="3981600"/>
              <a:ext cx="149256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2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31" name="Picture 8" descr=""/>
            <p:cNvPicPr/>
            <p:nvPr/>
          </p:nvPicPr>
          <p:blipFill>
            <a:blip r:embed="rId3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2" name="Picture 9" descr="C:\Users\Samuel\Google Drive\Dubna\Sans titre - 30 (2)-car.png"/>
            <p:cNvPicPr/>
            <p:nvPr/>
          </p:nvPicPr>
          <p:blipFill>
            <a:blip r:embed="rId4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3" name="CustomShape 3"/>
          <p:cNvSpPr/>
          <p:nvPr/>
        </p:nvSpPr>
        <p:spPr>
          <a:xfrm>
            <a:off x="1666440" y="144000"/>
            <a:ext cx="2866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4" name="Picture 12" descr=""/>
          <p:cNvPicPr/>
          <p:nvPr/>
        </p:nvPicPr>
        <p:blipFill>
          <a:blip r:embed="rId5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35" name="Group 4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36" name="Picture 16" descr=""/>
            <p:cNvPicPr/>
            <p:nvPr/>
          </p:nvPicPr>
          <p:blipFill>
            <a:blip r:embed="rId6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7" name="CustomShape 5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38" name="Group 6"/>
          <p:cNvGrpSpPr/>
          <p:nvPr/>
        </p:nvGrpSpPr>
        <p:grpSpPr>
          <a:xfrm>
            <a:off x="1510560" y="2483640"/>
            <a:ext cx="1915200" cy="1648800"/>
            <a:chOff x="1510560" y="2483640"/>
            <a:chExt cx="1915200" cy="1648800"/>
          </a:xfrm>
        </p:grpSpPr>
        <p:pic>
          <p:nvPicPr>
            <p:cNvPr id="439" name="Picture 18" descr=""/>
            <p:cNvPicPr/>
            <p:nvPr/>
          </p:nvPicPr>
          <p:blipFill>
            <a:blip r:embed="rId7"/>
            <a:stretch/>
          </p:blipFill>
          <p:spPr>
            <a:xfrm rot="19125000">
              <a:off x="1680840" y="2974680"/>
              <a:ext cx="1741320" cy="66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0" name="CustomShape 7"/>
            <p:cNvSpPr/>
            <p:nvPr/>
          </p:nvSpPr>
          <p:spPr>
            <a:xfrm>
              <a:off x="1510560" y="2804040"/>
              <a:ext cx="130536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register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41" name="Group 8"/>
          <p:cNvGrpSpPr/>
          <p:nvPr/>
        </p:nvGrpSpPr>
        <p:grpSpPr>
          <a:xfrm>
            <a:off x="4968360" y="2533320"/>
            <a:ext cx="1972800" cy="1650600"/>
            <a:chOff x="4968360" y="2533320"/>
            <a:chExt cx="1972800" cy="1650600"/>
          </a:xfrm>
        </p:grpSpPr>
        <p:pic>
          <p:nvPicPr>
            <p:cNvPr id="442" name="Picture 19" descr=""/>
            <p:cNvPicPr/>
            <p:nvPr/>
          </p:nvPicPr>
          <p:blipFill>
            <a:blip r:embed="rId8"/>
            <a:stretch/>
          </p:blipFill>
          <p:spPr>
            <a:xfrm rot="14299800">
              <a:off x="4851000" y="3058200"/>
              <a:ext cx="1569240" cy="60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3" name="CustomShape 9"/>
            <p:cNvSpPr/>
            <p:nvPr/>
          </p:nvSpPr>
          <p:spPr>
            <a:xfrm>
              <a:off x="5635800" y="2918520"/>
              <a:ext cx="130536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register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444" name="Picture 22" descr=""/>
          <p:cNvPicPr/>
          <p:nvPr/>
        </p:nvPicPr>
        <p:blipFill>
          <a:blip r:embed="rId9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1"/>
          <p:cNvGrpSpPr/>
          <p:nvPr/>
        </p:nvGrpSpPr>
        <p:grpSpPr>
          <a:xfrm>
            <a:off x="5724000" y="3776040"/>
            <a:ext cx="2078280" cy="1315080"/>
            <a:chOff x="5724000" y="3776040"/>
            <a:chExt cx="2078280" cy="1315080"/>
          </a:xfrm>
        </p:grpSpPr>
        <p:pic>
          <p:nvPicPr>
            <p:cNvPr id="446" name="Picture 5" descr=""/>
            <p:cNvPicPr/>
            <p:nvPr/>
          </p:nvPicPr>
          <p:blipFill>
            <a:blip r:embed="rId1"/>
            <a:stretch/>
          </p:blipFill>
          <p:spPr>
            <a:xfrm>
              <a:off x="5724000" y="3776040"/>
              <a:ext cx="2078280" cy="1315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7" name="Picture 7" descr="C:\Users\Samuel\Google Drive\Dubna\Sans titre - 30 (2)-velo.png"/>
            <p:cNvPicPr/>
            <p:nvPr/>
          </p:nvPicPr>
          <p:blipFill>
            <a:blip r:embed="rId2"/>
            <a:stretch/>
          </p:blipFill>
          <p:spPr>
            <a:xfrm>
              <a:off x="6058080" y="3981600"/>
              <a:ext cx="149256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48" name="Group 2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49" name="Picture 8" descr=""/>
            <p:cNvPicPr/>
            <p:nvPr/>
          </p:nvPicPr>
          <p:blipFill>
            <a:blip r:embed="rId3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0" name="Picture 9" descr="C:\Users\Samuel\Google Drive\Dubna\Sans titre - 30 (2)-car.png"/>
            <p:cNvPicPr/>
            <p:nvPr/>
          </p:nvPicPr>
          <p:blipFill>
            <a:blip r:embed="rId4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1" name="Picture 12" descr=""/>
          <p:cNvPicPr/>
          <p:nvPr/>
        </p:nvPicPr>
        <p:blipFill>
          <a:blip r:embed="rId5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52" name="Group 3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53" name="Picture 16" descr=""/>
            <p:cNvPicPr/>
            <p:nvPr/>
          </p:nvPicPr>
          <p:blipFill>
            <a:blip r:embed="rId6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4" name="CustomShape 4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55" name="Group 5"/>
          <p:cNvGrpSpPr/>
          <p:nvPr/>
        </p:nvGrpSpPr>
        <p:grpSpPr>
          <a:xfrm>
            <a:off x="1254600" y="2483640"/>
            <a:ext cx="2171160" cy="1648800"/>
            <a:chOff x="1254600" y="2483640"/>
            <a:chExt cx="2171160" cy="1648800"/>
          </a:xfrm>
        </p:grpSpPr>
        <p:pic>
          <p:nvPicPr>
            <p:cNvPr id="456" name="Picture 18" descr=""/>
            <p:cNvPicPr/>
            <p:nvPr/>
          </p:nvPicPr>
          <p:blipFill>
            <a:blip r:embed="rId7"/>
            <a:stretch/>
          </p:blipFill>
          <p:spPr>
            <a:xfrm rot="19125000">
              <a:off x="1680840" y="2974680"/>
              <a:ext cx="1741320" cy="66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7" name="CustomShape 6"/>
            <p:cNvSpPr/>
            <p:nvPr/>
          </p:nvSpPr>
          <p:spPr>
            <a:xfrm>
              <a:off x="1254600" y="2757960"/>
              <a:ext cx="1305360" cy="81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I want TO TALK TO THE PRODUCT SERVICE !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458" name="Group 7"/>
          <p:cNvGrpSpPr/>
          <p:nvPr/>
        </p:nvGrpSpPr>
        <p:grpSpPr>
          <a:xfrm>
            <a:off x="4991760" y="2482920"/>
            <a:ext cx="2057760" cy="1651680"/>
            <a:chOff x="4991760" y="2482920"/>
            <a:chExt cx="2057760" cy="1651680"/>
          </a:xfrm>
        </p:grpSpPr>
        <p:pic>
          <p:nvPicPr>
            <p:cNvPr id="459" name="Picture 19" descr=""/>
            <p:cNvPicPr/>
            <p:nvPr/>
          </p:nvPicPr>
          <p:blipFill>
            <a:blip r:embed="rId8"/>
            <a:stretch/>
          </p:blipFill>
          <p:spPr>
            <a:xfrm rot="3511800">
              <a:off x="4872600" y="3008520"/>
              <a:ext cx="1569240" cy="60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0" name="CustomShape 8"/>
            <p:cNvSpPr/>
            <p:nvPr/>
          </p:nvSpPr>
          <p:spPr>
            <a:xfrm>
              <a:off x="5724000" y="2757600"/>
              <a:ext cx="1325520" cy="63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Here is the product service !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461" name="Picture 21" descr=""/>
          <p:cNvPicPr/>
          <p:nvPr/>
        </p:nvPicPr>
        <p:blipFill>
          <a:blip r:embed="rId9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sp>
        <p:nvSpPr>
          <p:cNvPr id="462" name="CustomShape 9"/>
          <p:cNvSpPr/>
          <p:nvPr/>
        </p:nvSpPr>
        <p:spPr>
          <a:xfrm>
            <a:off x="1666440" y="144000"/>
            <a:ext cx="2866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icture 21" descr=""/>
          <p:cNvPicPr/>
          <p:nvPr/>
        </p:nvPicPr>
        <p:blipFill>
          <a:blip r:embed="rId1"/>
          <a:stretch/>
        </p:blipFill>
        <p:spPr>
          <a:xfrm>
            <a:off x="5949360" y="3573000"/>
            <a:ext cx="2078280" cy="1315080"/>
          </a:xfrm>
          <a:prstGeom prst="rect">
            <a:avLst/>
          </a:prstGeom>
          <a:ln>
            <a:noFill/>
          </a:ln>
        </p:spPr>
      </p:pic>
      <p:grpSp>
        <p:nvGrpSpPr>
          <p:cNvPr id="464" name="Group 1"/>
          <p:cNvGrpSpPr/>
          <p:nvPr/>
        </p:nvGrpSpPr>
        <p:grpSpPr>
          <a:xfrm>
            <a:off x="971640" y="3840120"/>
            <a:ext cx="1654920" cy="1359000"/>
            <a:chOff x="971640" y="3840120"/>
            <a:chExt cx="1654920" cy="1359000"/>
          </a:xfrm>
        </p:grpSpPr>
        <p:pic>
          <p:nvPicPr>
            <p:cNvPr id="465" name="Picture 8" descr=""/>
            <p:cNvPicPr/>
            <p:nvPr/>
          </p:nvPicPr>
          <p:blipFill>
            <a:blip r:embed="rId2"/>
            <a:stretch/>
          </p:blipFill>
          <p:spPr>
            <a:xfrm>
              <a:off x="971640" y="3840120"/>
              <a:ext cx="1654920" cy="1359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6" name="Picture 9" descr="C:\Users\Samuel\Google Drive\Dubna\Sans titre - 30 (2)-car.png"/>
            <p:cNvPicPr/>
            <p:nvPr/>
          </p:nvPicPr>
          <p:blipFill>
            <a:blip r:embed="rId3"/>
            <a:stretch/>
          </p:blipFill>
          <p:spPr>
            <a:xfrm>
              <a:off x="1165320" y="4035960"/>
              <a:ext cx="1361520" cy="1046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7" name="CustomShape 2"/>
          <p:cNvSpPr/>
          <p:nvPr/>
        </p:nvSpPr>
        <p:spPr>
          <a:xfrm>
            <a:off x="538200" y="144000"/>
            <a:ext cx="5438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Service discovery (load balancing)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8" name="Picture 12" descr="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69" name="Group 3"/>
          <p:cNvGrpSpPr/>
          <p:nvPr/>
        </p:nvGrpSpPr>
        <p:grpSpPr>
          <a:xfrm>
            <a:off x="2915640" y="1124640"/>
            <a:ext cx="2558520" cy="1618920"/>
            <a:chOff x="2915640" y="1124640"/>
            <a:chExt cx="2558520" cy="1618920"/>
          </a:xfrm>
        </p:grpSpPr>
        <p:pic>
          <p:nvPicPr>
            <p:cNvPr id="470" name="Picture 16" descr=""/>
            <p:cNvPicPr/>
            <p:nvPr/>
          </p:nvPicPr>
          <p:blipFill>
            <a:blip r:embed="rId5"/>
            <a:stretch/>
          </p:blipFill>
          <p:spPr>
            <a:xfrm>
              <a:off x="2915640" y="1124640"/>
              <a:ext cx="2558520" cy="1618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4"/>
            <p:cNvSpPr/>
            <p:nvPr/>
          </p:nvSpPr>
          <p:spPr>
            <a:xfrm>
              <a:off x="3154320" y="1700640"/>
              <a:ext cx="2198520" cy="100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Service discovery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server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472" name="Picture 18" descr=""/>
          <p:cNvPicPr/>
          <p:nvPr/>
        </p:nvPicPr>
        <p:blipFill>
          <a:blip r:embed="rId6"/>
          <a:stretch/>
        </p:blipFill>
        <p:spPr>
          <a:xfrm rot="19125000">
            <a:off x="1680840" y="2974680"/>
            <a:ext cx="1741320" cy="666000"/>
          </a:xfrm>
          <a:prstGeom prst="rect">
            <a:avLst/>
          </a:prstGeom>
          <a:ln>
            <a:noFill/>
          </a:ln>
        </p:spPr>
      </p:pic>
      <p:pic>
        <p:nvPicPr>
          <p:cNvPr id="473" name="Picture 19" descr=""/>
          <p:cNvPicPr/>
          <p:nvPr/>
        </p:nvPicPr>
        <p:blipFill>
          <a:blip r:embed="rId7"/>
          <a:stretch/>
        </p:blipFill>
        <p:spPr>
          <a:xfrm rot="3511800">
            <a:off x="4667040" y="3019320"/>
            <a:ext cx="1569240" cy="600120"/>
          </a:xfrm>
          <a:prstGeom prst="rect">
            <a:avLst/>
          </a:prstGeom>
          <a:ln>
            <a:noFill/>
          </a:ln>
        </p:spPr>
      </p:pic>
      <p:sp>
        <p:nvSpPr>
          <p:cNvPr id="474" name="CustomShape 5"/>
          <p:cNvSpPr/>
          <p:nvPr/>
        </p:nvSpPr>
        <p:spPr>
          <a:xfrm>
            <a:off x="1254600" y="2757960"/>
            <a:ext cx="13053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I want TO TALK TO THE PRODUCT SERVICE !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5" name="CustomShape 6"/>
          <p:cNvSpPr/>
          <p:nvPr/>
        </p:nvSpPr>
        <p:spPr>
          <a:xfrm>
            <a:off x="5475240" y="2922840"/>
            <a:ext cx="15444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laire Hand"/>
                <a:ea typeface="DejaVu Sans"/>
              </a:rPr>
              <a:t>Here is one instance of product service !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76" name="Picture 23" descr=""/>
          <p:cNvPicPr/>
          <p:nvPr/>
        </p:nvPicPr>
        <p:blipFill>
          <a:blip r:embed="rId8"/>
          <a:stretch/>
        </p:blipFill>
        <p:spPr>
          <a:xfrm>
            <a:off x="5839560" y="3712680"/>
            <a:ext cx="2078280" cy="1315080"/>
          </a:xfrm>
          <a:prstGeom prst="rect">
            <a:avLst/>
          </a:prstGeom>
          <a:ln>
            <a:noFill/>
          </a:ln>
        </p:spPr>
      </p:pic>
      <p:pic>
        <p:nvPicPr>
          <p:cNvPr id="477" name="Picture 5" descr=""/>
          <p:cNvPicPr/>
          <p:nvPr/>
        </p:nvPicPr>
        <p:blipFill>
          <a:blip r:embed="rId9"/>
          <a:stretch/>
        </p:blipFill>
        <p:spPr>
          <a:xfrm>
            <a:off x="5724000" y="3841560"/>
            <a:ext cx="2078280" cy="1315080"/>
          </a:xfrm>
          <a:prstGeom prst="rect">
            <a:avLst/>
          </a:prstGeom>
          <a:ln>
            <a:noFill/>
          </a:ln>
        </p:spPr>
      </p:pic>
      <p:pic>
        <p:nvPicPr>
          <p:cNvPr id="478" name="Picture 7" descr="C:\Users\Samuel\Google Drive\Dubna\Sans titre - 30 (2)-velo.png"/>
          <p:cNvPicPr/>
          <p:nvPr/>
        </p:nvPicPr>
        <p:blipFill>
          <a:blip r:embed="rId10"/>
          <a:stretch/>
        </p:blipFill>
        <p:spPr>
          <a:xfrm>
            <a:off x="6396840" y="4133160"/>
            <a:ext cx="883800" cy="616680"/>
          </a:xfrm>
          <a:prstGeom prst="rect">
            <a:avLst/>
          </a:prstGeom>
          <a:ln>
            <a:noFill/>
          </a:ln>
        </p:spPr>
      </p:pic>
      <p:pic>
        <p:nvPicPr>
          <p:cNvPr id="479" name="Picture 24" descr=""/>
          <p:cNvPicPr/>
          <p:nvPr/>
        </p:nvPicPr>
        <p:blipFill>
          <a:blip r:embed="rId11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963880" y="144000"/>
            <a:ext cx="21121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Api Gateway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1" name="Picture 12" descr=""/>
          <p:cNvPicPr/>
          <p:nvPr/>
        </p:nvPicPr>
        <p:blipFill>
          <a:blip r:embed="rId1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482" name="Picture 24" descr=""/>
          <p:cNvPicPr/>
          <p:nvPr/>
        </p:nvPicPr>
        <p:blipFill>
          <a:blip r:embed="rId2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483" name="Picture 22" descr=""/>
          <p:cNvPicPr/>
          <p:nvPr/>
        </p:nvPicPr>
        <p:blipFill>
          <a:blip r:embed="rId3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grpSp>
        <p:nvGrpSpPr>
          <p:cNvPr id="484" name="Group 2"/>
          <p:cNvGrpSpPr/>
          <p:nvPr/>
        </p:nvGrpSpPr>
        <p:grpSpPr>
          <a:xfrm>
            <a:off x="3816000" y="2949840"/>
            <a:ext cx="1830600" cy="1238400"/>
            <a:chOff x="3816000" y="2949840"/>
            <a:chExt cx="1830600" cy="1238400"/>
          </a:xfrm>
        </p:grpSpPr>
        <p:pic>
          <p:nvPicPr>
            <p:cNvPr id="485" name="Picture 7" descr=""/>
            <p:cNvPicPr/>
            <p:nvPr/>
          </p:nvPicPr>
          <p:blipFill>
            <a:blip r:embed="rId4"/>
            <a:stretch/>
          </p:blipFill>
          <p:spPr>
            <a:xfrm>
              <a:off x="3816000" y="2949840"/>
              <a:ext cx="1830600" cy="1158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6" name="CustomShape 3"/>
            <p:cNvSpPr/>
            <p:nvPr/>
          </p:nvSpPr>
          <p:spPr>
            <a:xfrm>
              <a:off x="4002120" y="3275640"/>
              <a:ext cx="154152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API Gateway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e.G. (ZUUL)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87" name="Group 4"/>
          <p:cNvGrpSpPr/>
          <p:nvPr/>
        </p:nvGrpSpPr>
        <p:grpSpPr>
          <a:xfrm>
            <a:off x="4012560" y="4996440"/>
            <a:ext cx="1521360" cy="962280"/>
            <a:chOff x="4012560" y="4996440"/>
            <a:chExt cx="1521360" cy="962280"/>
          </a:xfrm>
        </p:grpSpPr>
        <p:pic>
          <p:nvPicPr>
            <p:cNvPr id="488" name="Picture 10" descr=""/>
            <p:cNvPicPr/>
            <p:nvPr/>
          </p:nvPicPr>
          <p:blipFill>
            <a:blip r:embed="rId5"/>
            <a:stretch/>
          </p:blipFill>
          <p:spPr>
            <a:xfrm>
              <a:off x="4012560" y="4996440"/>
              <a:ext cx="1521360" cy="962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9" name="Picture 7" descr="C:\Users\Samuel\Google Drive\Dubna\Sans titre - 30 (2)-velo.png"/>
            <p:cNvPicPr/>
            <p:nvPr/>
          </p:nvPicPr>
          <p:blipFill>
            <a:blip r:embed="rId6"/>
            <a:stretch/>
          </p:blipFill>
          <p:spPr>
            <a:xfrm>
              <a:off x="4257000" y="5146920"/>
              <a:ext cx="1092240" cy="765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0" name="Group 5"/>
          <p:cNvGrpSpPr/>
          <p:nvPr/>
        </p:nvGrpSpPr>
        <p:grpSpPr>
          <a:xfrm>
            <a:off x="2006280" y="4898160"/>
            <a:ext cx="1295280" cy="1141200"/>
            <a:chOff x="2006280" y="4898160"/>
            <a:chExt cx="1295280" cy="1141200"/>
          </a:xfrm>
        </p:grpSpPr>
        <p:pic>
          <p:nvPicPr>
            <p:cNvPr id="491" name="Picture 15" descr=""/>
            <p:cNvPicPr/>
            <p:nvPr/>
          </p:nvPicPr>
          <p:blipFill>
            <a:blip r:embed="rId7"/>
            <a:stretch/>
          </p:blipFill>
          <p:spPr>
            <a:xfrm>
              <a:off x="2006280" y="4898160"/>
              <a:ext cx="1295280" cy="1141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2" name="Picture 16" descr="C:\Users\Samuel\Google Drive\Dubna\Sans titre - 30 (2)-car.png"/>
            <p:cNvPicPr/>
            <p:nvPr/>
          </p:nvPicPr>
          <p:blipFill>
            <a:blip r:embed="rId8"/>
            <a:stretch/>
          </p:blipFill>
          <p:spPr>
            <a:xfrm>
              <a:off x="2157840" y="5062680"/>
              <a:ext cx="1065600" cy="878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3" name="Group 6"/>
          <p:cNvGrpSpPr/>
          <p:nvPr/>
        </p:nvGrpSpPr>
        <p:grpSpPr>
          <a:xfrm>
            <a:off x="5894640" y="4996440"/>
            <a:ext cx="1223280" cy="1004400"/>
            <a:chOff x="5894640" y="4996440"/>
            <a:chExt cx="1223280" cy="1004400"/>
          </a:xfrm>
        </p:grpSpPr>
        <p:pic>
          <p:nvPicPr>
            <p:cNvPr id="494" name="Picture 10" descr="C:\Users\Samuel\Google Drive\Dubna\Sans titre - 30 (2)-customer.png"/>
            <p:cNvPicPr/>
            <p:nvPr/>
          </p:nvPicPr>
          <p:blipFill>
            <a:blip r:embed="rId9"/>
            <a:stretch/>
          </p:blipFill>
          <p:spPr>
            <a:xfrm>
              <a:off x="5964840" y="5119560"/>
              <a:ext cx="1151280" cy="795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5" name="Picture 18" descr=""/>
            <p:cNvPicPr/>
            <p:nvPr/>
          </p:nvPicPr>
          <p:blipFill>
            <a:blip r:embed="rId10"/>
            <a:stretch/>
          </p:blipFill>
          <p:spPr>
            <a:xfrm>
              <a:off x="5894640" y="4996440"/>
              <a:ext cx="1223280" cy="1004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6" name="Group 7"/>
          <p:cNvGrpSpPr/>
          <p:nvPr/>
        </p:nvGrpSpPr>
        <p:grpSpPr>
          <a:xfrm>
            <a:off x="2887200" y="1186920"/>
            <a:ext cx="1837440" cy="1414080"/>
            <a:chOff x="2887200" y="1186920"/>
            <a:chExt cx="1837440" cy="1414080"/>
          </a:xfrm>
        </p:grpSpPr>
        <p:pic>
          <p:nvPicPr>
            <p:cNvPr id="497" name="Picture 27" descr=""/>
            <p:cNvPicPr/>
            <p:nvPr/>
          </p:nvPicPr>
          <p:blipFill>
            <a:blip r:embed="rId11"/>
            <a:stretch/>
          </p:blipFill>
          <p:spPr>
            <a:xfrm>
              <a:off x="2887200" y="1186920"/>
              <a:ext cx="1837440" cy="1162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8" name="CustomShape 8"/>
            <p:cNvSpPr/>
            <p:nvPr/>
          </p:nvSpPr>
          <p:spPr>
            <a:xfrm>
              <a:off x="3131280" y="1475280"/>
              <a:ext cx="1419120" cy="1125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Browser UI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laire Hand"/>
                  <a:ea typeface="DejaVu Sans"/>
                </a:rPr>
                <a:t>e.g. angular 2</a:t>
              </a:r>
              <a:endParaRPr b="0" lang="en-US" sz="1400" spc="-1" strike="noStrike">
                <a:latin typeface="Arial"/>
              </a:endParaRPr>
            </a:p>
          </p:txBody>
        </p:sp>
      </p:grpSp>
      <p:pic>
        <p:nvPicPr>
          <p:cNvPr id="499" name="Picture 3" descr=""/>
          <p:cNvPicPr/>
          <p:nvPr/>
        </p:nvPicPr>
        <p:blipFill>
          <a:blip r:embed="rId12"/>
          <a:stretch/>
        </p:blipFill>
        <p:spPr>
          <a:xfrm flipH="1" rot="2895600">
            <a:off x="5381640" y="449892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0" name="Picture 29" descr=""/>
          <p:cNvPicPr/>
          <p:nvPr/>
        </p:nvPicPr>
        <p:blipFill>
          <a:blip r:embed="rId13"/>
          <a:stretch/>
        </p:blipFill>
        <p:spPr>
          <a:xfrm flipH="1" rot="8103600">
            <a:off x="3157560" y="445716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1" name="Picture 30" descr=""/>
          <p:cNvPicPr/>
          <p:nvPr/>
        </p:nvPicPr>
        <p:blipFill>
          <a:blip r:embed="rId14"/>
          <a:stretch/>
        </p:blipFill>
        <p:spPr>
          <a:xfrm flipH="1" rot="5400000">
            <a:off x="4313880" y="4586040"/>
            <a:ext cx="943920" cy="85320"/>
          </a:xfrm>
          <a:prstGeom prst="rect">
            <a:avLst/>
          </a:prstGeom>
          <a:ln>
            <a:noFill/>
          </a:ln>
        </p:spPr>
      </p:pic>
      <p:pic>
        <p:nvPicPr>
          <p:cNvPr id="502" name="Picture 31" descr=""/>
          <p:cNvPicPr/>
          <p:nvPr/>
        </p:nvPicPr>
        <p:blipFill>
          <a:blip r:embed="rId15"/>
          <a:stretch/>
        </p:blipFill>
        <p:spPr>
          <a:xfrm rot="13963800">
            <a:off x="3976920" y="2695680"/>
            <a:ext cx="770400" cy="69480"/>
          </a:xfrm>
          <a:prstGeom prst="rect">
            <a:avLst/>
          </a:prstGeom>
          <a:ln>
            <a:noFill/>
          </a:ln>
        </p:spPr>
      </p:pic>
      <p:pic>
        <p:nvPicPr>
          <p:cNvPr id="503" name="Picture 32" descr=""/>
          <p:cNvPicPr/>
          <p:nvPr/>
        </p:nvPicPr>
        <p:blipFill>
          <a:blip r:embed="rId16"/>
          <a:stretch/>
        </p:blipFill>
        <p:spPr>
          <a:xfrm>
            <a:off x="5045760" y="1148040"/>
            <a:ext cx="1837440" cy="1162440"/>
          </a:xfrm>
          <a:prstGeom prst="rect">
            <a:avLst/>
          </a:prstGeom>
          <a:ln>
            <a:noFill/>
          </a:ln>
        </p:spPr>
      </p:pic>
      <p:sp>
        <p:nvSpPr>
          <p:cNvPr id="504" name="CustomShape 9"/>
          <p:cNvSpPr/>
          <p:nvPr/>
        </p:nvSpPr>
        <p:spPr>
          <a:xfrm>
            <a:off x="5284080" y="1582920"/>
            <a:ext cx="14191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Mobile app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5" name="Picture 34" descr=""/>
          <p:cNvPicPr/>
          <p:nvPr/>
        </p:nvPicPr>
        <p:blipFill>
          <a:blip r:embed="rId17"/>
          <a:stretch/>
        </p:blipFill>
        <p:spPr>
          <a:xfrm rot="19035000">
            <a:off x="5029200" y="2711160"/>
            <a:ext cx="770400" cy="6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-123480" y="0"/>
            <a:ext cx="21898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c00"/>
                </a:solidFill>
                <a:latin typeface="Claire Hand"/>
                <a:ea typeface="DejaVu Sans"/>
              </a:rPr>
              <a:t>This is not new!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The old new thing...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1003680" y="836640"/>
            <a:ext cx="3089160" cy="16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c00"/>
                </a:solidFill>
                <a:latin typeface="Claire Hand"/>
                <a:ea typeface="DejaVu Sans"/>
              </a:rPr>
              <a:t>Principles</a:t>
            </a: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1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hide implementation details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Automation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 observable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009960" y="2781000"/>
            <a:ext cx="236844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c00"/>
                </a:solidFill>
                <a:latin typeface="Claire Hand"/>
                <a:ea typeface="DejaVu Sans"/>
              </a:rPr>
              <a:t>advantages</a:t>
            </a:r>
            <a:r>
              <a:rPr b="0" lang="en-US" sz="20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Polyglot architecture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8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Evolutionary design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9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Selective scalability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10"/>
              </a:buBlip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Big vs small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4746960" y="4365000"/>
            <a:ext cx="316476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c00"/>
                </a:solidFill>
                <a:latin typeface="Claire Hand"/>
                <a:ea typeface="DejaVu Sans"/>
              </a:rPr>
              <a:t>drawbacks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11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Distributed system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12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Synchronous</a:t>
            </a: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vs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asynchronous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13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Slow (http)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SzPct val="100000"/>
              <a:buBlip>
                <a:blip r:embed="rId14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Requires an ecosystem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6994080" y="5809320"/>
            <a:ext cx="209412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c00"/>
                </a:solidFill>
                <a:latin typeface="Claire Hand"/>
                <a:ea typeface="DejaVu Sans"/>
              </a:rPr>
              <a:t>ecosystem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15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Load balancer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16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Service discovery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17"/>
              </a:buBlip>
            </a:pP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api gateway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3840480" y="2286000"/>
            <a:ext cx="1989720" cy="95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12 Factor Apps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91440" y="6419880"/>
            <a:ext cx="21254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https://12factor.net/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13960" y="182880"/>
            <a:ext cx="7689960" cy="665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C:\Users\Samuel\Google Drive\Dubna\Sans titre - 28 (3) line.png"/>
          <p:cNvPicPr/>
          <p:nvPr/>
        </p:nvPicPr>
        <p:blipFill>
          <a:blip r:embed="rId1"/>
          <a:stretch/>
        </p:blipFill>
        <p:spPr>
          <a:xfrm>
            <a:off x="4224600" y="1124640"/>
            <a:ext cx="497520" cy="5330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4083120" y="528120"/>
            <a:ext cx="781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VS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420200" y="3178080"/>
            <a:ext cx="19735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571360" y="3159720"/>
            <a:ext cx="2988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3320640" y="2637000"/>
            <a:ext cx="3107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Claire Hand"/>
                <a:ea typeface="DejaVu Sans"/>
              </a:rPr>
              <a:t>THANKS !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2195640" y="1124640"/>
            <a:ext cx="5211720" cy="4896000"/>
          </a:xfrm>
          <a:prstGeom prst="rect">
            <a:avLst/>
          </a:prstGeom>
          <a:ln>
            <a:noFill/>
          </a:ln>
        </p:spPr>
      </p:pic>
      <p:sp>
        <p:nvSpPr>
          <p:cNvPr id="99" name="Line 1"/>
          <p:cNvSpPr/>
          <p:nvPr/>
        </p:nvSpPr>
        <p:spPr>
          <a:xfrm flipH="1" flipV="1">
            <a:off x="3852360" y="620640"/>
            <a:ext cx="1080" cy="511236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2"/>
          <p:cNvSpPr/>
          <p:nvPr/>
        </p:nvSpPr>
        <p:spPr>
          <a:xfrm flipH="1" flipV="1">
            <a:off x="4662360" y="622440"/>
            <a:ext cx="3600" cy="514152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3"/>
          <p:cNvSpPr/>
          <p:nvPr/>
        </p:nvSpPr>
        <p:spPr>
          <a:xfrm flipV="1">
            <a:off x="5510880" y="620640"/>
            <a:ext cx="0" cy="5112360"/>
          </a:xfrm>
          <a:prstGeom prst="line">
            <a:avLst/>
          </a:prstGeom>
          <a:ln w="19080">
            <a:solidFill>
              <a:schemeClr val="accent3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6183720" y="1509840"/>
            <a:ext cx="268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PRESENTATION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6159240" y="3064320"/>
            <a:ext cx="288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BUSINESS LOGIC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6301800" y="5023080"/>
            <a:ext cx="216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92520" y="11664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 monolith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294012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380664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10"/>
          <p:cNvSpPr/>
          <p:nvPr/>
        </p:nvSpPr>
        <p:spPr>
          <a:xfrm>
            <a:off x="469476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5643360" y="361080"/>
            <a:ext cx="8852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Module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77933c"/>
                </a:solidFill>
                <a:latin typeface="Claire Hand"/>
                <a:ea typeface="DejaVu Sans"/>
              </a:rPr>
              <a:t>D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C:\Users\Samuel\Google Drive\Dubna\Sans titre - 26-.png"/>
          <p:cNvPicPr/>
          <p:nvPr/>
        </p:nvPicPr>
        <p:blipFill>
          <a:blip r:embed="rId1"/>
          <a:stretch/>
        </p:blipFill>
        <p:spPr>
          <a:xfrm>
            <a:off x="251640" y="2061000"/>
            <a:ext cx="3527640" cy="2424960"/>
          </a:xfrm>
          <a:prstGeom prst="rect">
            <a:avLst/>
          </a:prstGeom>
          <a:ln>
            <a:noFill/>
          </a:ln>
        </p:spPr>
      </p:pic>
      <p:pic>
        <p:nvPicPr>
          <p:cNvPr id="111" name="Picture 3" descr="C:\Users\Samuel\Google Drive\Dubna\Sans titre - 27-.png"/>
          <p:cNvPicPr/>
          <p:nvPr/>
        </p:nvPicPr>
        <p:blipFill>
          <a:blip r:embed="rId2"/>
          <a:stretch/>
        </p:blipFill>
        <p:spPr>
          <a:xfrm>
            <a:off x="4860000" y="1772640"/>
            <a:ext cx="4319640" cy="3051000"/>
          </a:xfrm>
          <a:prstGeom prst="rect">
            <a:avLst/>
          </a:prstGeom>
          <a:ln>
            <a:noFill/>
          </a:ln>
        </p:spPr>
      </p:pic>
      <p:pic>
        <p:nvPicPr>
          <p:cNvPr id="112" name="Picture 3" descr="C:\Users\Samuel\Google Drive\Dubna\Sans titre - 28 (3) line.png"/>
          <p:cNvPicPr/>
          <p:nvPr/>
        </p:nvPicPr>
        <p:blipFill>
          <a:blip r:embed="rId3"/>
          <a:stretch/>
        </p:blipFill>
        <p:spPr>
          <a:xfrm>
            <a:off x="4224600" y="1124640"/>
            <a:ext cx="497520" cy="5330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4083120" y="528120"/>
            <a:ext cx="781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VS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504080" y="5690880"/>
            <a:ext cx="1525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monolith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679360" y="569088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tretch/>
        </p:blipFill>
        <p:spPr>
          <a:xfrm>
            <a:off x="581040" y="1626840"/>
            <a:ext cx="3875760" cy="364068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1185120" y="1838880"/>
            <a:ext cx="2398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PRESENTATION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152000" y="2912400"/>
            <a:ext cx="2572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BUSINESS LOGIC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553400" y="4642200"/>
            <a:ext cx="193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35000" y="128160"/>
            <a:ext cx="2284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3668760" y="1560600"/>
            <a:ext cx="54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32607"/>
                </a:solidFill>
                <a:latin typeface="Claire Hand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3538080" y="1863360"/>
            <a:ext cx="313200" cy="313200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7" descr=""/>
          <p:cNvPicPr/>
          <p:nvPr/>
        </p:nvPicPr>
        <p:blipFill>
          <a:blip r:embed="rId2"/>
          <a:stretch/>
        </p:blipFill>
        <p:spPr>
          <a:xfrm rot="16200000">
            <a:off x="5298840" y="2150640"/>
            <a:ext cx="3478320" cy="2201040"/>
          </a:xfrm>
          <a:prstGeom prst="rect">
            <a:avLst/>
          </a:prstGeom>
          <a:ln>
            <a:noFill/>
          </a:ln>
        </p:spPr>
      </p:pic>
      <p:sp>
        <p:nvSpPr>
          <p:cNvPr id="124" name="CustomShape 7"/>
          <p:cNvSpPr/>
          <p:nvPr/>
        </p:nvSpPr>
        <p:spPr>
          <a:xfrm>
            <a:off x="6092640" y="1927080"/>
            <a:ext cx="313200" cy="313200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5667120" y="1671120"/>
            <a:ext cx="54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32607"/>
                </a:solidFill>
                <a:latin typeface="Claire Hand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Line 9"/>
          <p:cNvSpPr/>
          <p:nvPr/>
        </p:nvSpPr>
        <p:spPr>
          <a:xfrm>
            <a:off x="6321600" y="3250440"/>
            <a:ext cx="1715040" cy="0"/>
          </a:xfrm>
          <a:prstGeom prst="line">
            <a:avLst/>
          </a:prstGeom>
          <a:ln w="28440">
            <a:solidFill>
              <a:schemeClr val="tx1">
                <a:lumMod val="50000"/>
                <a:lumOff val="50000"/>
              </a:schemeClr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0"/>
          <p:cNvSpPr/>
          <p:nvPr/>
        </p:nvSpPr>
        <p:spPr>
          <a:xfrm>
            <a:off x="6251760" y="2277360"/>
            <a:ext cx="194004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BUSINESS LOGIC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LAYER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6255720" y="4260240"/>
            <a:ext cx="193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laire Hand"/>
                <a:ea typeface="DejaVu Sans"/>
              </a:rPr>
              <a:t>DATABASE LAYER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1" descr=""/>
          <p:cNvPicPr/>
          <p:nvPr/>
        </p:nvPicPr>
        <p:blipFill>
          <a:blip r:embed="rId3"/>
          <a:srcRect l="1642" t="52092" r="-1642" b="-52092"/>
          <a:stretch/>
        </p:blipFill>
        <p:spPr>
          <a:xfrm>
            <a:off x="6406560" y="3396240"/>
            <a:ext cx="1509840" cy="1727640"/>
          </a:xfrm>
          <a:prstGeom prst="rect">
            <a:avLst/>
          </a:prstGeom>
          <a:ln>
            <a:noFill/>
          </a:ln>
        </p:spPr>
      </p:pic>
      <p:sp>
        <p:nvSpPr>
          <p:cNvPr id="130" name="Line 12"/>
          <p:cNvSpPr/>
          <p:nvPr/>
        </p:nvSpPr>
        <p:spPr>
          <a:xfrm>
            <a:off x="3851640" y="2035080"/>
            <a:ext cx="2241000" cy="48600"/>
          </a:xfrm>
          <a:prstGeom prst="line">
            <a:avLst/>
          </a:prstGeom>
          <a:ln w="19080">
            <a:solidFill>
              <a:srgbClr val="e32607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3"/>
          <p:cNvSpPr/>
          <p:nvPr/>
        </p:nvSpPr>
        <p:spPr>
          <a:xfrm>
            <a:off x="3824640" y="1776240"/>
            <a:ext cx="9889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consume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5201280" y="2091960"/>
            <a:ext cx="896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laire Hand"/>
                <a:ea typeface="DejaVu Sans"/>
              </a:rPr>
              <a:t>Produce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1702800" y="5346000"/>
            <a:ext cx="1830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6420240" y="5038200"/>
            <a:ext cx="1830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laire Hand"/>
                <a:ea typeface="DejaVu Sans"/>
              </a:rPr>
              <a:t>Microservice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811520" y="1700640"/>
            <a:ext cx="4908960" cy="41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360">
              <a:lnSpc>
                <a:spcPct val="100000"/>
              </a:lnSpc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Autonomous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hide implementation details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automation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Stateless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highly  observable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855800" y="642600"/>
            <a:ext cx="2386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laire Hand"/>
                <a:ea typeface="DejaVu Sans"/>
              </a:rPr>
              <a:t>principles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" descr="C:\Users\Samuel\Google Drive\Dubna\Sans titre - 31 (3)--.png"/>
          <p:cNvPicPr/>
          <p:nvPr/>
        </p:nvPicPr>
        <p:blipFill>
          <a:blip r:embed="rId1"/>
          <a:stretch/>
        </p:blipFill>
        <p:spPr>
          <a:xfrm>
            <a:off x="1475640" y="2349000"/>
            <a:ext cx="6702480" cy="328212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1163880" y="181080"/>
            <a:ext cx="1831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laire Hand"/>
                <a:ea typeface="DejaVu Sans"/>
              </a:rPr>
              <a:t>modularity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9" name="Picture 11" descr=""/>
          <p:cNvPicPr/>
          <p:nvPr/>
        </p:nvPicPr>
        <p:blipFill>
          <a:blip r:embed="rId2"/>
          <a:stretch/>
        </p:blipFill>
        <p:spPr>
          <a:xfrm>
            <a:off x="6613200" y="59724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0" name="Picture 12" descr=""/>
          <p:cNvPicPr/>
          <p:nvPr/>
        </p:nvPicPr>
        <p:blipFill>
          <a:blip r:embed="rId3"/>
          <a:stretch/>
        </p:blipFill>
        <p:spPr>
          <a:xfrm>
            <a:off x="285048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1" name="Picture 13" descr=""/>
          <p:cNvPicPr/>
          <p:nvPr/>
        </p:nvPicPr>
        <p:blipFill>
          <a:blip r:embed="rId4"/>
          <a:stretch/>
        </p:blipFill>
        <p:spPr>
          <a:xfrm>
            <a:off x="190764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2" name="Picture 14" descr=""/>
          <p:cNvPicPr/>
          <p:nvPr/>
        </p:nvPicPr>
        <p:blipFill>
          <a:blip r:embed="rId5"/>
          <a:stretch/>
        </p:blipFill>
        <p:spPr>
          <a:xfrm>
            <a:off x="37929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3" name="Picture 15" descr=""/>
          <p:cNvPicPr/>
          <p:nvPr/>
        </p:nvPicPr>
        <p:blipFill>
          <a:blip r:embed="rId6"/>
          <a:stretch/>
        </p:blipFill>
        <p:spPr>
          <a:xfrm>
            <a:off x="4732560" y="605520"/>
            <a:ext cx="370800" cy="302400"/>
          </a:xfrm>
          <a:prstGeom prst="rect">
            <a:avLst/>
          </a:prstGeom>
          <a:ln>
            <a:noFill/>
          </a:ln>
        </p:spPr>
      </p:pic>
      <p:pic>
        <p:nvPicPr>
          <p:cNvPr id="144" name="Picture 16" descr=""/>
          <p:cNvPicPr/>
          <p:nvPr/>
        </p:nvPicPr>
        <p:blipFill>
          <a:blip r:embed="rId7"/>
          <a:stretch/>
        </p:blipFill>
        <p:spPr>
          <a:xfrm>
            <a:off x="5672160" y="600480"/>
            <a:ext cx="370800" cy="3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4457</TotalTime>
  <Application>LibreOffice/6.4.6.2$Linux_X86_64 LibreOffice_project/40$Build-2</Application>
  <Words>535</Words>
  <Paragraphs>252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2016-09-17T19:34:21Z</dcterms:created>
  <dc:creator>Samuel Masué</dc:creator>
  <dc:description/>
  <dc:language>en-US</dc:language>
  <cp:lastModifiedBy/>
  <dcterms:modified xsi:type="dcterms:W3CDTF">2020-12-05T10:42:19Z</dcterms:modified>
  <cp:revision>142</cp:revision>
  <dc:subject/>
  <dc:title>Introduction to microservices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